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rels" ContentType="application/vnd.openxmlformats-package.relationships+xml"/>
  <Default Extension="emf" ContentType="image/x-emf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5"/>
  </p:notesMasterIdLst>
  <p:sldIdLst>
    <p:sldId id="256" r:id="rId2"/>
    <p:sldId id="259" r:id="rId3"/>
    <p:sldId id="275" r:id="rId4"/>
    <p:sldId id="261" r:id="rId5"/>
    <p:sldId id="260" r:id="rId6"/>
    <p:sldId id="282" r:id="rId7"/>
    <p:sldId id="262" r:id="rId8"/>
    <p:sldId id="268" r:id="rId9"/>
    <p:sldId id="267" r:id="rId10"/>
    <p:sldId id="263" r:id="rId11"/>
    <p:sldId id="283" r:id="rId12"/>
    <p:sldId id="284" r:id="rId13"/>
    <p:sldId id="269" r:id="rId14"/>
    <p:sldId id="285" r:id="rId15"/>
    <p:sldId id="290" r:id="rId16"/>
    <p:sldId id="292" r:id="rId17"/>
    <p:sldId id="291" r:id="rId18"/>
    <p:sldId id="287" r:id="rId19"/>
    <p:sldId id="264" r:id="rId20"/>
    <p:sldId id="288" r:id="rId21"/>
    <p:sldId id="270" r:id="rId22"/>
    <p:sldId id="276" r:id="rId23"/>
    <p:sldId id="277" r:id="rId24"/>
    <p:sldId id="278" r:id="rId25"/>
    <p:sldId id="266" r:id="rId26"/>
    <p:sldId id="279" r:id="rId27"/>
    <p:sldId id="280" r:id="rId28"/>
    <p:sldId id="286" r:id="rId29"/>
    <p:sldId id="265" r:id="rId30"/>
    <p:sldId id="281" r:id="rId31"/>
    <p:sldId id="271" r:id="rId32"/>
    <p:sldId id="289" r:id="rId33"/>
    <p:sldId id="293" r:id="rId3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749"/>
    <p:restoredTop sz="83950"/>
  </p:normalViewPr>
  <p:slideViewPr>
    <p:cSldViewPr snapToGrid="0" snapToObjects="1">
      <p:cViewPr varScale="1">
        <p:scale>
          <a:sx n="94" d="100"/>
          <a:sy n="94" d="100"/>
        </p:scale>
        <p:origin x="728" y="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notesMaster" Target="notesMasters/notesMaster1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viewProps" Target="viewProps.xml"/><Relationship Id="rId38" Type="http://schemas.openxmlformats.org/officeDocument/2006/relationships/theme" Target="theme/theme1.xml"/><Relationship Id="rId3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0737FE2-5D3C-7148-BE51-4CA52D1ED2DD}" type="datetimeFigureOut">
              <a:rPr lang="en-US" smtClean="0"/>
              <a:t>3/16/19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50C550-E107-744B-8CF8-4D1A731F40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33915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50C550-E107-744B-8CF8-4D1A731F4017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99409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50C550-E107-744B-8CF8-4D1A731F4017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77387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1300785"/>
            <a:ext cx="8689976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89976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3/16/19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4289374"/>
            <a:ext cx="10364432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84744" y="698261"/>
            <a:ext cx="9822532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5108728"/>
            <a:ext cx="10364452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3/16/19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599"/>
            <a:ext cx="10364452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204821"/>
            <a:ext cx="10364452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3/16/19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4372796"/>
            <a:ext cx="10364452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3/16/19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001488" y="75416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557558" y="29935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2138721"/>
            <a:ext cx="10364452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662335"/>
            <a:ext cx="10364452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3/16/19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10364452" cy="1605094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74" y="2367093"/>
            <a:ext cx="329897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74" y="2943355"/>
            <a:ext cx="329897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52389" y="2367093"/>
            <a:ext cx="329152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348" y="2943355"/>
            <a:ext cx="3303351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367093"/>
            <a:ext cx="33049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3298" y="2943355"/>
            <a:ext cx="3304928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3/16/19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74" y="610772"/>
            <a:ext cx="10364452" cy="160392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74" y="4204820"/>
            <a:ext cx="3296409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13774" y="2367093"/>
            <a:ext cx="3296409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74" y="4781082"/>
            <a:ext cx="3296409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59" y="4204820"/>
            <a:ext cx="33018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41348" y="2367093"/>
            <a:ext cx="3303352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81080"/>
            <a:ext cx="3303352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4204820"/>
            <a:ext cx="330068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973298" y="2367093"/>
            <a:ext cx="3304928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173" y="4781078"/>
            <a:ext cx="3305053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3/16/19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2367093"/>
            <a:ext cx="10364452" cy="342410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3/16/19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601"/>
            <a:ext cx="2553326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609601"/>
            <a:ext cx="7658724" cy="5181599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3/16/19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3/16/19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828563"/>
            <a:ext cx="10351752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4" y="3657457"/>
            <a:ext cx="10351752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3/16/19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5106026" cy="342410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6172200" y="2367092"/>
            <a:ext cx="5105400" cy="342410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3/16/19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6328" y="2371018"/>
            <a:ext cx="487347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913774" y="3051012"/>
            <a:ext cx="5106027" cy="274018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96423" y="2371018"/>
            <a:ext cx="488180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6172200" y="3051012"/>
            <a:ext cx="5105401" cy="274018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3/16/19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3/16/19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3/16/19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3935688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78062" y="609600"/>
            <a:ext cx="6200163" cy="5181599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2632852"/>
            <a:ext cx="3935689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3/16/19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5934969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3" y="609601"/>
            <a:ext cx="3255358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632852"/>
            <a:ext cx="5934949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3/16/19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slideLayout" Target="../slideLayouts/slideLayout17.xml"/><Relationship Id="rId18" Type="http://schemas.openxmlformats.org/officeDocument/2006/relationships/theme" Target="../theme/theme1.xml"/><Relationship Id="rId19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5" y="2367093"/>
            <a:ext cx="10364452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3/16/19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74" y="5883275"/>
            <a:ext cx="6672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.tif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9.emf"/><Relationship Id="rId3" Type="http://schemas.openxmlformats.org/officeDocument/2006/relationships/image" Target="../media/image10.em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1.emf"/><Relationship Id="rId3" Type="http://schemas.openxmlformats.org/officeDocument/2006/relationships/image" Target="../media/image12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3.tiff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4.tiff"/><Relationship Id="rId3" Type="http://schemas.openxmlformats.org/officeDocument/2006/relationships/image" Target="../media/image15.tiff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5.jpe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6.emf"/><Relationship Id="rId3" Type="http://schemas.openxmlformats.org/officeDocument/2006/relationships/image" Target="../media/image17.e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8.jpe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9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tiff"/><Relationship Id="rId4" Type="http://schemas.openxmlformats.org/officeDocument/2006/relationships/image" Target="../media/image8.tiff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2906" y="497712"/>
            <a:ext cx="10695008" cy="2176040"/>
          </a:xfrm>
        </p:spPr>
        <p:txBody>
          <a:bodyPr>
            <a:noAutofit/>
          </a:bodyPr>
          <a:lstStyle/>
          <a:p>
            <a:r>
              <a:rPr lang="mr-IN" sz="3600" dirty="0" smtClean="0">
                <a:latin typeface="Arial" charset="0"/>
                <a:ea typeface="Arial" charset="0"/>
                <a:cs typeface="Arial" charset="0"/>
              </a:rPr>
              <a:t>"</a:t>
            </a:r>
            <a:r>
              <a:rPr lang="ru-RU" sz="3600" dirty="0" err="1" smtClean="0">
                <a:latin typeface="Arial" charset="0"/>
                <a:ea typeface="Arial" charset="0"/>
                <a:cs typeface="Arial" charset="0"/>
              </a:rPr>
              <a:t>коагуляционные</a:t>
            </a:r>
            <a:r>
              <a:rPr lang="mr-IN" sz="3600" dirty="0" smtClean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mr-IN" sz="3600" dirty="0" err="1">
                <a:latin typeface="Arial" charset="0"/>
                <a:ea typeface="Arial" charset="0"/>
                <a:cs typeface="Arial" charset="0"/>
              </a:rPr>
              <a:t>нарушения</a:t>
            </a:r>
            <a:r>
              <a:rPr lang="mr-IN" sz="36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mr-IN" sz="3600" dirty="0" err="1">
                <a:latin typeface="Arial" charset="0"/>
                <a:ea typeface="Arial" charset="0"/>
                <a:cs typeface="Arial" charset="0"/>
              </a:rPr>
              <a:t>при</a:t>
            </a:r>
            <a:r>
              <a:rPr lang="mr-IN" sz="36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mr-IN" sz="3600" dirty="0" err="1">
                <a:latin typeface="Arial" charset="0"/>
                <a:ea typeface="Arial" charset="0"/>
                <a:cs typeface="Arial" charset="0"/>
              </a:rPr>
              <a:t>критических</a:t>
            </a:r>
            <a:r>
              <a:rPr lang="mr-IN" sz="36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mr-IN" sz="3600" dirty="0" err="1">
                <a:latin typeface="Arial" charset="0"/>
                <a:ea typeface="Arial" charset="0"/>
                <a:cs typeface="Arial" charset="0"/>
              </a:rPr>
              <a:t>состояниях</a:t>
            </a:r>
            <a:r>
              <a:rPr lang="mr-IN" sz="3600" dirty="0">
                <a:latin typeface="Arial" charset="0"/>
                <a:ea typeface="Arial" charset="0"/>
                <a:cs typeface="Arial" charset="0"/>
              </a:rPr>
              <a:t>/ </a:t>
            </a:r>
            <a:r>
              <a:rPr lang="mr-IN" sz="3600" dirty="0" err="1">
                <a:latin typeface="Arial" charset="0"/>
                <a:ea typeface="Arial" charset="0"/>
                <a:cs typeface="Arial" charset="0"/>
              </a:rPr>
              <a:t>полиорганной</a:t>
            </a:r>
            <a:r>
              <a:rPr lang="mr-IN" sz="36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mr-IN" sz="3600" dirty="0" err="1">
                <a:latin typeface="Arial" charset="0"/>
                <a:ea typeface="Arial" charset="0"/>
                <a:cs typeface="Arial" charset="0"/>
              </a:rPr>
              <a:t>недостаточности</a:t>
            </a:r>
            <a:r>
              <a:rPr lang="mr-IN" sz="3600" dirty="0">
                <a:latin typeface="Arial" charset="0"/>
                <a:ea typeface="Arial" charset="0"/>
                <a:cs typeface="Arial" charset="0"/>
              </a:rPr>
              <a:t>. </a:t>
            </a:r>
            <a:r>
              <a:rPr lang="mr-IN" sz="3600" dirty="0" err="1" smtClean="0">
                <a:latin typeface="Arial" charset="0"/>
                <a:ea typeface="Arial" charset="0"/>
                <a:cs typeface="Arial" charset="0"/>
              </a:rPr>
              <a:t>Коррекция</a:t>
            </a:r>
            <a:r>
              <a:rPr lang="mr-IN" sz="3600" dirty="0" smtClean="0">
                <a:latin typeface="Arial" charset="0"/>
                <a:ea typeface="Arial" charset="0"/>
                <a:cs typeface="Arial" charset="0"/>
              </a:rPr>
              <a:t>"</a:t>
            </a:r>
            <a:endParaRPr lang="en-US" sz="3600"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68187" y="3310358"/>
            <a:ext cx="10273553" cy="3287212"/>
          </a:xfrm>
        </p:spPr>
        <p:txBody>
          <a:bodyPr/>
          <a:lstStyle/>
          <a:p>
            <a:r>
              <a:rPr lang="en-US" sz="2800" dirty="0" smtClean="0">
                <a:latin typeface="Arial" charset="0"/>
                <a:ea typeface="Arial" charset="0"/>
                <a:cs typeface="Arial" charset="0"/>
              </a:rPr>
              <a:t>S. Slinko MD</a:t>
            </a:r>
            <a:r>
              <a:rPr lang="en-US" sz="2800" dirty="0">
                <a:latin typeface="Arial" charset="0"/>
                <a:ea typeface="Arial" charset="0"/>
                <a:cs typeface="Arial" charset="0"/>
              </a:rPr>
              <a:t>, </a:t>
            </a:r>
            <a:r>
              <a:rPr lang="en-US" sz="2800" dirty="0" smtClean="0">
                <a:latin typeface="Arial" charset="0"/>
                <a:ea typeface="Arial" charset="0"/>
                <a:cs typeface="Arial" charset="0"/>
              </a:rPr>
              <a:t>PhD</a:t>
            </a:r>
            <a:endParaRPr lang="en-US" sz="2800" dirty="0">
              <a:latin typeface="Arial" charset="0"/>
              <a:ea typeface="Arial" charset="0"/>
              <a:cs typeface="Arial" charset="0"/>
            </a:endParaRPr>
          </a:p>
          <a:p>
            <a:r>
              <a:rPr lang="en-US" sz="2000" dirty="0" smtClean="0">
                <a:latin typeface="Arial" charset="0"/>
                <a:ea typeface="Arial" charset="0"/>
                <a:cs typeface="Arial" charset="0"/>
              </a:rPr>
              <a:t>Associate </a:t>
            </a:r>
            <a:r>
              <a:rPr lang="en-US" sz="2000" dirty="0">
                <a:latin typeface="Arial" charset="0"/>
                <a:ea typeface="Arial" charset="0"/>
                <a:cs typeface="Arial" charset="0"/>
              </a:rPr>
              <a:t>Clinical Professor of Critical Care Medicine in School of Medicine, </a:t>
            </a:r>
            <a:endParaRPr lang="en-US" sz="2000" dirty="0" smtClean="0">
              <a:latin typeface="Arial" charset="0"/>
              <a:ea typeface="Arial" charset="0"/>
              <a:cs typeface="Arial" charset="0"/>
            </a:endParaRPr>
          </a:p>
          <a:p>
            <a:endParaRPr lang="en-US" sz="2000" dirty="0" smtClean="0"/>
          </a:p>
          <a:p>
            <a:endParaRPr lang="en-US" sz="2000" dirty="0" smtClean="0">
              <a:latin typeface="Arial" charset="0"/>
              <a:ea typeface="Arial" charset="0"/>
              <a:cs typeface="Arial" charset="0"/>
            </a:endParaRPr>
          </a:p>
          <a:p>
            <a:r>
              <a:rPr lang="en-US" sz="2000" dirty="0" smtClean="0">
                <a:latin typeface="Arial" charset="0"/>
                <a:ea typeface="Arial" charset="0"/>
                <a:cs typeface="Arial" charset="0"/>
              </a:rPr>
              <a:t>Secondary </a:t>
            </a:r>
            <a:r>
              <a:rPr lang="en-US" sz="2000" dirty="0">
                <a:latin typeface="Arial" charset="0"/>
                <a:ea typeface="Arial" charset="0"/>
                <a:cs typeface="Arial" charset="0"/>
              </a:rPr>
              <a:t>appointment: PICU</a:t>
            </a:r>
            <a:r>
              <a:rPr lang="en-US" sz="2000" dirty="0" smtClean="0">
                <a:latin typeface="Arial" charset="0"/>
                <a:ea typeface="Arial" charset="0"/>
                <a:cs typeface="Arial" charset="0"/>
              </a:rPr>
              <a:t>/ CICU </a:t>
            </a:r>
            <a:r>
              <a:rPr lang="en-US" sz="2000" dirty="0">
                <a:latin typeface="Arial" charset="0"/>
                <a:ea typeface="Arial" charset="0"/>
                <a:cs typeface="Arial" charset="0"/>
              </a:rPr>
              <a:t>Attending of the SJCH, Tampa, FL</a:t>
            </a:r>
          </a:p>
          <a:p>
            <a:endParaRPr lang="en-US" sz="2000" dirty="0">
              <a:latin typeface="Arial" charset="0"/>
              <a:ea typeface="Arial" charset="0"/>
              <a:cs typeface="Arial" charset="0"/>
            </a:endParaRP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09256" y="4751236"/>
            <a:ext cx="4912379" cy="7082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397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6057" y="1"/>
            <a:ext cx="10572170" cy="1282890"/>
          </a:xfrm>
        </p:spPr>
        <p:txBody>
          <a:bodyPr>
            <a:normAutofit/>
          </a:bodyPr>
          <a:lstStyle/>
          <a:p>
            <a:r>
              <a:rPr lang="bg-BG" sz="4400" dirty="0" smtClean="0">
                <a:latin typeface="Arial" charset="0"/>
                <a:ea typeface="Arial" charset="0"/>
                <a:cs typeface="Arial" charset="0"/>
              </a:rPr>
              <a:t>Патофизиология</a:t>
            </a:r>
            <a:r>
              <a:rPr lang="en-US" sz="4400" dirty="0" smtClean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4400" b="1" dirty="0" smtClean="0">
                <a:latin typeface="Arial" charset="0"/>
                <a:ea typeface="Arial" charset="0"/>
                <a:cs typeface="Arial" charset="0"/>
              </a:rPr>
              <a:t>TTP</a:t>
            </a:r>
            <a:endParaRPr lang="en-US" sz="4400" b="1" dirty="0"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0591" y="1500063"/>
            <a:ext cx="4354804" cy="325679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00172" y="1500063"/>
            <a:ext cx="4299705" cy="325679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13899" y="4872253"/>
            <a:ext cx="11538577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err="1" smtClean="0">
                <a:latin typeface="Arial" charset="0"/>
                <a:ea typeface="Arial" charset="0"/>
                <a:cs typeface="Arial" charset="0"/>
              </a:rPr>
              <a:t>vWF</a:t>
            </a:r>
            <a:r>
              <a:rPr lang="en-US" sz="2000" dirty="0" smtClean="0">
                <a:latin typeface="Arial" charset="0"/>
                <a:ea typeface="Arial" charset="0"/>
                <a:cs typeface="Arial" charset="0"/>
              </a:rPr>
              <a:t> - </a:t>
            </a:r>
            <a:r>
              <a:rPr lang="ru-RU" sz="2000" dirty="0" smtClean="0">
                <a:latin typeface="Arial" charset="0"/>
                <a:ea typeface="Arial" charset="0"/>
                <a:cs typeface="Arial" charset="0"/>
              </a:rPr>
              <a:t>гликопротеин </a:t>
            </a:r>
            <a:r>
              <a:rPr lang="ru-RU" sz="2000" dirty="0">
                <a:latin typeface="Arial" charset="0"/>
                <a:ea typeface="Arial" charset="0"/>
                <a:cs typeface="Arial" charset="0"/>
              </a:rPr>
              <a:t>соединяющий </a:t>
            </a:r>
            <a:r>
              <a:rPr lang="en-US" sz="2000" dirty="0" smtClean="0">
                <a:latin typeface="Arial" charset="0"/>
                <a:ea typeface="Arial" charset="0"/>
                <a:cs typeface="Arial" charset="0"/>
              </a:rPr>
              <a:t>PLT</a:t>
            </a:r>
            <a:r>
              <a:rPr lang="ru-RU" sz="2000" dirty="0" smtClean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ru-RU" sz="2000" dirty="0">
                <a:latin typeface="Arial" charset="0"/>
                <a:ea typeface="Arial" charset="0"/>
                <a:cs typeface="Arial" charset="0"/>
              </a:rPr>
              <a:t>с субэндотелиальным коллагеном и переносящий фактор </a:t>
            </a:r>
            <a:r>
              <a:rPr lang="en-US" sz="2000" dirty="0" smtClean="0">
                <a:latin typeface="Arial" charset="0"/>
                <a:ea typeface="Arial" charset="0"/>
                <a:cs typeface="Arial" charset="0"/>
              </a:rPr>
              <a:t>VIII.</a:t>
            </a:r>
          </a:p>
          <a:p>
            <a:r>
              <a:rPr lang="en-US" sz="2000" dirty="0" smtClean="0">
                <a:latin typeface="Arial" charset="0"/>
                <a:ea typeface="Arial" charset="0"/>
                <a:cs typeface="Arial" charset="0"/>
              </a:rPr>
              <a:t> </a:t>
            </a:r>
          </a:p>
          <a:p>
            <a:r>
              <a:rPr lang="ru-RU" sz="2000" dirty="0" smtClean="0">
                <a:latin typeface="Arial" charset="0"/>
                <a:ea typeface="Arial" charset="0"/>
                <a:cs typeface="Arial" charset="0"/>
              </a:rPr>
              <a:t>В </a:t>
            </a:r>
            <a:r>
              <a:rPr lang="ru-RU" sz="2000" dirty="0">
                <a:latin typeface="Arial" charset="0"/>
                <a:ea typeface="Arial" charset="0"/>
                <a:cs typeface="Arial" charset="0"/>
              </a:rPr>
              <a:t>основе ТТП - </a:t>
            </a:r>
            <a:r>
              <a:rPr lang="ru-RU" sz="2000" b="1" i="1" dirty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</a:rPr>
              <a:t>образование </a:t>
            </a:r>
            <a:r>
              <a:rPr lang="en-US" sz="2000" b="1" i="1" dirty="0" smtClean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</a:rPr>
              <a:t>Ab</a:t>
            </a:r>
            <a:r>
              <a:rPr lang="ru-RU" sz="2000" b="1" i="1" dirty="0" smtClean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ru-RU" sz="2000" dirty="0">
                <a:latin typeface="Arial" charset="0"/>
                <a:ea typeface="Arial" charset="0"/>
                <a:cs typeface="Arial" charset="0"/>
              </a:rPr>
              <a:t>к </a:t>
            </a:r>
            <a:r>
              <a:rPr lang="en-US" sz="2000" b="1" i="1" dirty="0" smtClean="0">
                <a:latin typeface="Arial" charset="0"/>
                <a:ea typeface="Arial" charset="0"/>
                <a:cs typeface="Arial" charset="0"/>
              </a:rPr>
              <a:t>vWF-CP</a:t>
            </a:r>
            <a:r>
              <a:rPr lang="en-US" sz="2000" i="1" dirty="0" smtClean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000" dirty="0" err="1">
                <a:latin typeface="Arial" charset="0"/>
                <a:ea typeface="Arial" charset="0"/>
                <a:cs typeface="Arial" charset="0"/>
              </a:rPr>
              <a:t>или</a:t>
            </a:r>
            <a:r>
              <a:rPr lang="en-US" sz="20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000" b="1" i="1" dirty="0">
                <a:latin typeface="Arial" charset="0"/>
                <a:ea typeface="Arial" charset="0"/>
                <a:cs typeface="Arial" charset="0"/>
              </a:rPr>
              <a:t>ADAMTS </a:t>
            </a:r>
            <a:r>
              <a:rPr lang="en-US" sz="2000" b="1" i="1" dirty="0" smtClean="0">
                <a:latin typeface="Arial" charset="0"/>
                <a:ea typeface="Arial" charset="0"/>
                <a:cs typeface="Arial" charset="0"/>
              </a:rPr>
              <a:t>13 (</a:t>
            </a:r>
            <a:r>
              <a:rPr lang="ru-RU" sz="2000" i="1" dirty="0" err="1" smtClean="0">
                <a:latin typeface="Arial" charset="0"/>
                <a:ea typeface="Arial" charset="0"/>
                <a:cs typeface="Arial" charset="0"/>
              </a:rPr>
              <a:t>протеиназ</a:t>
            </a:r>
            <a:r>
              <a:rPr lang="ru-RU" sz="2000" dirty="0" err="1">
                <a:latin typeface="Arial" charset="0"/>
                <a:ea typeface="Arial" charset="0"/>
                <a:cs typeface="Arial" charset="0"/>
              </a:rPr>
              <a:t>ы</a:t>
            </a:r>
            <a:r>
              <a:rPr lang="ru-RU" sz="2000" i="1" dirty="0" smtClean="0">
                <a:latin typeface="Arial" charset="0"/>
                <a:ea typeface="Arial" charset="0"/>
                <a:cs typeface="Arial" charset="0"/>
              </a:rPr>
              <a:t>, </a:t>
            </a:r>
            <a:r>
              <a:rPr lang="ru-RU" sz="2000" i="1" dirty="0" err="1" smtClean="0">
                <a:latin typeface="Arial" charset="0"/>
                <a:ea typeface="Arial" charset="0"/>
                <a:cs typeface="Arial" charset="0"/>
              </a:rPr>
              <a:t>расщепляюши</a:t>
            </a:r>
            <a:r>
              <a:rPr lang="ru-RU" sz="2000" dirty="0" err="1">
                <a:latin typeface="Arial" charset="0"/>
                <a:ea typeface="Arial" charset="0"/>
                <a:cs typeface="Arial" charset="0"/>
              </a:rPr>
              <a:t>е</a:t>
            </a:r>
            <a:r>
              <a:rPr lang="ru-RU" sz="2000" i="1" dirty="0" smtClean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ru-RU" sz="2000" i="1" dirty="0">
                <a:latin typeface="Arial" charset="0"/>
                <a:ea typeface="Arial" charset="0"/>
                <a:cs typeface="Arial" charset="0"/>
              </a:rPr>
              <a:t>фактор </a:t>
            </a:r>
            <a:r>
              <a:rPr lang="ru-RU" sz="2000" i="1" dirty="0" smtClean="0">
                <a:latin typeface="Arial" charset="0"/>
                <a:ea typeface="Arial" charset="0"/>
                <a:cs typeface="Arial" charset="0"/>
              </a:rPr>
              <a:t>вон-</a:t>
            </a:r>
            <a:r>
              <a:rPr lang="ru-RU" sz="2000" i="1" dirty="0" err="1" smtClean="0">
                <a:latin typeface="Arial" charset="0"/>
                <a:ea typeface="Arial" charset="0"/>
                <a:cs typeface="Arial" charset="0"/>
              </a:rPr>
              <a:t>Виллебранда</a:t>
            </a:r>
            <a:r>
              <a:rPr lang="en-US" sz="2000" i="1" dirty="0" smtClean="0">
                <a:latin typeface="Arial" charset="0"/>
                <a:ea typeface="Arial" charset="0"/>
                <a:cs typeface="Arial" charset="0"/>
              </a:rPr>
              <a:t>)</a:t>
            </a:r>
            <a:r>
              <a:rPr lang="en-US" sz="2000" dirty="0" smtClean="0">
                <a:latin typeface="Arial" charset="0"/>
                <a:ea typeface="Arial" charset="0"/>
                <a:cs typeface="Arial" charset="0"/>
              </a:rPr>
              <a:t>. </a:t>
            </a:r>
            <a:r>
              <a:rPr lang="ru-RU" sz="2000" dirty="0" smtClean="0">
                <a:latin typeface="Arial" charset="0"/>
                <a:ea typeface="Arial" charset="0"/>
                <a:cs typeface="Arial" charset="0"/>
              </a:rPr>
              <a:t>Результат</a:t>
            </a:r>
            <a:r>
              <a:rPr lang="en-US" sz="2000" dirty="0" smtClean="0">
                <a:latin typeface="Arial" charset="0"/>
                <a:ea typeface="Arial" charset="0"/>
                <a:cs typeface="Arial" charset="0"/>
              </a:rPr>
              <a:t>: </a:t>
            </a:r>
            <a:r>
              <a:rPr lang="uk-UA" sz="2000" dirty="0" err="1" smtClean="0">
                <a:latin typeface="Arial" charset="0"/>
                <a:ea typeface="Arial" charset="0"/>
                <a:cs typeface="Arial" charset="0"/>
              </a:rPr>
              <a:t>больши</a:t>
            </a:r>
            <a:r>
              <a:rPr lang="ru-RU" sz="2000" dirty="0">
                <a:latin typeface="Arial" charset="0"/>
                <a:ea typeface="Arial" charset="0"/>
                <a:cs typeface="Arial" charset="0"/>
              </a:rPr>
              <a:t>е </a:t>
            </a:r>
            <a:r>
              <a:rPr lang="ru-RU" sz="2000" dirty="0" err="1">
                <a:latin typeface="Arial" charset="0"/>
                <a:ea typeface="Arial" charset="0"/>
                <a:cs typeface="Arial" charset="0"/>
              </a:rPr>
              <a:t>тромбогенные</a:t>
            </a:r>
            <a:r>
              <a:rPr lang="ru-RU" sz="20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ru-RU" sz="2000" dirty="0" err="1" smtClean="0">
                <a:latin typeface="Arial" charset="0"/>
                <a:ea typeface="Arial" charset="0"/>
                <a:cs typeface="Arial" charset="0"/>
              </a:rPr>
              <a:t>мультимер</a:t>
            </a:r>
            <a:r>
              <a:rPr lang="ru-RU" sz="2000" dirty="0" err="1">
                <a:latin typeface="Arial" charset="0"/>
                <a:ea typeface="Arial" charset="0"/>
                <a:cs typeface="Arial" charset="0"/>
              </a:rPr>
              <a:t>ы</a:t>
            </a:r>
            <a:r>
              <a:rPr lang="en-US" sz="2000" dirty="0" smtClean="0">
                <a:latin typeface="Arial" charset="0"/>
                <a:ea typeface="Arial" charset="0"/>
                <a:cs typeface="Arial" charset="0"/>
              </a:rPr>
              <a:t> </a:t>
            </a:r>
            <a:endParaRPr lang="en-US" sz="2000" dirty="0">
              <a:latin typeface="Arial" charset="0"/>
              <a:ea typeface="Arial" charset="0"/>
              <a:cs typeface="Arial" charset="0"/>
            </a:endParaRPr>
          </a:p>
          <a:p>
            <a:endParaRPr lang="en-US" sz="2000" dirty="0">
              <a:latin typeface="Arial" charset="0"/>
              <a:ea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4260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7711" y="173621"/>
            <a:ext cx="11157995" cy="1921397"/>
          </a:xfrm>
        </p:spPr>
        <p:txBody>
          <a:bodyPr>
            <a:normAutofit/>
          </a:bodyPr>
          <a:lstStyle/>
          <a:p>
            <a:r>
              <a:rPr lang="ru-RU" sz="3200" dirty="0" smtClean="0">
                <a:latin typeface="Arial" charset="0"/>
                <a:ea typeface="Arial" charset="0"/>
                <a:cs typeface="Arial" charset="0"/>
              </a:rPr>
              <a:t>Вы </a:t>
            </a:r>
            <a:r>
              <a:rPr lang="ru-RU" sz="3200" dirty="0">
                <a:latin typeface="Arial" charset="0"/>
                <a:ea typeface="Arial" charset="0"/>
                <a:cs typeface="Arial" charset="0"/>
              </a:rPr>
              <a:t>видите такую клиническую </a:t>
            </a:r>
            <a:r>
              <a:rPr lang="ru-RU" sz="3200" dirty="0" smtClean="0">
                <a:latin typeface="Arial" charset="0"/>
                <a:ea typeface="Arial" charset="0"/>
                <a:cs typeface="Arial" charset="0"/>
              </a:rPr>
              <a:t>картину</a:t>
            </a:r>
            <a:r>
              <a:rPr lang="en-US" sz="3200" dirty="0" smtClean="0">
                <a:latin typeface="Arial" charset="0"/>
                <a:ea typeface="Arial" charset="0"/>
                <a:cs typeface="Arial" charset="0"/>
              </a:rPr>
              <a:t/>
            </a:r>
            <a:br>
              <a:rPr lang="en-US" sz="3200" dirty="0" smtClean="0">
                <a:latin typeface="Arial" charset="0"/>
                <a:ea typeface="Arial" charset="0"/>
                <a:cs typeface="Arial" charset="0"/>
              </a:rPr>
            </a:br>
            <a:r>
              <a:rPr lang="en-US" sz="3200" dirty="0" smtClean="0">
                <a:latin typeface="Arial" charset="0"/>
                <a:ea typeface="Arial" charset="0"/>
                <a:cs typeface="Arial" charset="0"/>
              </a:rPr>
              <a:t/>
            </a:r>
            <a:br>
              <a:rPr lang="en-US" sz="3200" dirty="0" smtClean="0">
                <a:latin typeface="Arial" charset="0"/>
                <a:ea typeface="Arial" charset="0"/>
                <a:cs typeface="Arial" charset="0"/>
              </a:rPr>
            </a:br>
            <a:r>
              <a:rPr lang="en-US" sz="3200" dirty="0" smtClean="0">
                <a:latin typeface="Arial" charset="0"/>
                <a:ea typeface="Arial" charset="0"/>
                <a:cs typeface="Arial" charset="0"/>
              </a:rPr>
              <a:t>Q</a:t>
            </a:r>
            <a:r>
              <a:rPr lang="en-US" sz="3200" dirty="0">
                <a:latin typeface="Arial" charset="0"/>
                <a:ea typeface="Arial" charset="0"/>
                <a:cs typeface="Arial" charset="0"/>
              </a:rPr>
              <a:t>:</a:t>
            </a:r>
            <a:r>
              <a:rPr lang="ru-RU" sz="3200" dirty="0">
                <a:latin typeface="Arial" charset="0"/>
                <a:ea typeface="Arial" charset="0"/>
                <a:cs typeface="Arial" charset="0"/>
              </a:rPr>
              <a:t> смысл переливать СЖП </a:t>
            </a:r>
            <a:r>
              <a:rPr lang="en-US" sz="3200" dirty="0" smtClean="0">
                <a:latin typeface="Arial" charset="0"/>
                <a:ea typeface="Arial" charset="0"/>
                <a:cs typeface="Arial" charset="0"/>
              </a:rPr>
              <a:t>(FFP)??</a:t>
            </a:r>
            <a:endParaRPr lang="en-US" sz="3200" dirty="0"/>
          </a:p>
        </p:txBody>
      </p:sp>
      <p:sp>
        <p:nvSpPr>
          <p:cNvPr id="3" name="TextBox 2"/>
          <p:cNvSpPr txBox="1"/>
          <p:nvPr/>
        </p:nvSpPr>
        <p:spPr>
          <a:xfrm>
            <a:off x="671333" y="2789500"/>
            <a:ext cx="10255168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mr-IN" sz="2800" dirty="0" err="1">
                <a:latin typeface="Arial" charset="0"/>
                <a:ea typeface="Arial" charset="0"/>
                <a:cs typeface="Arial" charset="0"/>
              </a:rPr>
              <a:t>А</a:t>
            </a:r>
            <a:r>
              <a:rPr lang="mr-IN" sz="2800" dirty="0" smtClean="0">
                <a:latin typeface="Arial" charset="0"/>
                <a:ea typeface="Arial" charset="0"/>
                <a:cs typeface="Arial" charset="0"/>
              </a:rPr>
              <a:t>:</a:t>
            </a:r>
            <a:endParaRPr lang="en-US" sz="2800" dirty="0" smtClean="0">
              <a:latin typeface="Arial" charset="0"/>
              <a:ea typeface="Arial" charset="0"/>
              <a:cs typeface="Arial" charset="0"/>
            </a:endParaRPr>
          </a:p>
          <a:p>
            <a:endParaRPr lang="en-US" sz="2800" dirty="0">
              <a:latin typeface="Arial" charset="0"/>
              <a:ea typeface="Arial" charset="0"/>
              <a:cs typeface="Arial" charset="0"/>
            </a:endParaRPr>
          </a:p>
          <a:p>
            <a:pPr marL="342900" indent="-342900">
              <a:buAutoNum type="arabicPeriod"/>
            </a:pPr>
            <a:r>
              <a:rPr lang="en-US" sz="2800" dirty="0" err="1" smtClean="0">
                <a:latin typeface="Arial" charset="0"/>
                <a:ea typeface="Arial" charset="0"/>
                <a:cs typeface="Arial" charset="0"/>
              </a:rPr>
              <a:t>Нет</a:t>
            </a:r>
            <a:r>
              <a:rPr lang="en-US" sz="2800" dirty="0" smtClean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mr-IN" sz="2800" dirty="0" smtClean="0">
                <a:latin typeface="Arial" charset="0"/>
                <a:ea typeface="Arial" charset="0"/>
                <a:cs typeface="Arial" charset="0"/>
              </a:rPr>
              <a:t>(</a:t>
            </a:r>
            <a:r>
              <a:rPr lang="ru-RU" sz="2800" dirty="0">
                <a:latin typeface="Arial" charset="0"/>
                <a:ea typeface="Arial" charset="0"/>
                <a:cs typeface="Arial" charset="0"/>
              </a:rPr>
              <a:t>нормальные</a:t>
            </a:r>
            <a:r>
              <a:rPr lang="mr-IN" sz="2800" dirty="0" smtClean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800" dirty="0" smtClean="0">
                <a:latin typeface="Arial" charset="0"/>
                <a:ea typeface="Arial" charset="0"/>
                <a:cs typeface="Arial" charset="0"/>
              </a:rPr>
              <a:t>PT/ APTT</a:t>
            </a:r>
            <a:r>
              <a:rPr lang="mr-IN" sz="2800" dirty="0" smtClean="0">
                <a:latin typeface="Arial" charset="0"/>
                <a:ea typeface="Arial" charset="0"/>
                <a:cs typeface="Arial" charset="0"/>
              </a:rPr>
              <a:t>)</a:t>
            </a:r>
            <a:endParaRPr lang="en-US" sz="2800" dirty="0" smtClean="0">
              <a:latin typeface="Arial" charset="0"/>
              <a:ea typeface="Arial" charset="0"/>
              <a:cs typeface="Arial" charset="0"/>
            </a:endParaRPr>
          </a:p>
          <a:p>
            <a:pPr marL="342900" indent="-342900">
              <a:buAutoNum type="arabicPeriod"/>
            </a:pPr>
            <a:endParaRPr lang="en-US" sz="2800" dirty="0">
              <a:latin typeface="Arial" charset="0"/>
              <a:ea typeface="Arial" charset="0"/>
              <a:cs typeface="Arial" charset="0"/>
            </a:endParaRPr>
          </a:p>
          <a:p>
            <a:pPr marL="342900" indent="-342900">
              <a:buAutoNum type="arabicPeriod"/>
            </a:pPr>
            <a:r>
              <a:rPr lang="ru-RU" sz="2800" dirty="0" smtClean="0">
                <a:latin typeface="Arial" charset="0"/>
                <a:ea typeface="Arial" charset="0"/>
                <a:cs typeface="Arial" charset="0"/>
              </a:rPr>
              <a:t>Есть</a:t>
            </a:r>
            <a:r>
              <a:rPr lang="en-US" sz="2800" dirty="0" smtClean="0">
                <a:latin typeface="Arial" charset="0"/>
                <a:ea typeface="Arial" charset="0"/>
                <a:cs typeface="Arial" charset="0"/>
              </a:rPr>
              <a:t>,</a:t>
            </a:r>
            <a:r>
              <a:rPr lang="mr-IN" sz="2800" dirty="0" smtClean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mr-IN" sz="2800" dirty="0" err="1">
                <a:latin typeface="Arial" charset="0"/>
                <a:ea typeface="Arial" charset="0"/>
                <a:cs typeface="Arial" charset="0"/>
              </a:rPr>
              <a:t>независимо</a:t>
            </a:r>
            <a:r>
              <a:rPr lang="mr-IN" sz="28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mr-IN" sz="2800" dirty="0" err="1">
                <a:latin typeface="Arial" charset="0"/>
                <a:ea typeface="Arial" charset="0"/>
                <a:cs typeface="Arial" charset="0"/>
              </a:rPr>
              <a:t>от</a:t>
            </a:r>
            <a:r>
              <a:rPr lang="mr-IN" sz="28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mr-IN" sz="2800" dirty="0" err="1">
                <a:latin typeface="Arial" charset="0"/>
                <a:ea typeface="Arial" charset="0"/>
                <a:cs typeface="Arial" charset="0"/>
              </a:rPr>
              <a:t>лабораторных</a:t>
            </a:r>
            <a:r>
              <a:rPr lang="mr-IN" sz="28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800" dirty="0" smtClean="0">
                <a:latin typeface="Arial" charset="0"/>
                <a:ea typeface="Arial" charset="0"/>
                <a:cs typeface="Arial" charset="0"/>
              </a:rPr>
              <a:t>PT/ APTT</a:t>
            </a:r>
          </a:p>
          <a:p>
            <a:pPr marL="342900" indent="-342900">
              <a:buAutoNum type="arabicPeriod"/>
            </a:pPr>
            <a:endParaRPr lang="en-US" sz="2800" dirty="0">
              <a:latin typeface="Arial" charset="0"/>
              <a:ea typeface="Arial" charset="0"/>
              <a:cs typeface="Arial" charset="0"/>
            </a:endParaRPr>
          </a:p>
          <a:p>
            <a:pPr marL="342900" indent="-342900">
              <a:buAutoNum type="arabicPeriod"/>
            </a:pPr>
            <a:r>
              <a:rPr lang="mr-IN" sz="2800" dirty="0" err="1" smtClean="0">
                <a:latin typeface="Arial" charset="0"/>
                <a:ea typeface="Arial" charset="0"/>
                <a:cs typeface="Arial" charset="0"/>
              </a:rPr>
              <a:t>Не</a:t>
            </a:r>
            <a:r>
              <a:rPr lang="mr-IN" sz="2800" dirty="0" smtClean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mr-IN" sz="2800" dirty="0" err="1" smtClean="0">
                <a:latin typeface="Arial" charset="0"/>
                <a:ea typeface="Arial" charset="0"/>
                <a:cs typeface="Arial" charset="0"/>
              </a:rPr>
              <a:t>знаю</a:t>
            </a:r>
            <a:r>
              <a:rPr lang="en-US" sz="2800" dirty="0">
                <a:latin typeface="Arial" charset="0"/>
                <a:ea typeface="Arial" charset="0"/>
                <a:cs typeface="Arial" charset="0"/>
              </a:rPr>
              <a:t>.</a:t>
            </a:r>
            <a:r>
              <a:rPr lang="mr-IN" sz="2800" dirty="0" smtClean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800" dirty="0" err="1">
                <a:latin typeface="Arial" charset="0"/>
                <a:ea typeface="Arial" charset="0"/>
                <a:cs typeface="Arial" charset="0"/>
              </a:rPr>
              <a:t>Н</a:t>
            </a:r>
            <a:r>
              <a:rPr lang="mr-IN" sz="2800" dirty="0" err="1" smtClean="0">
                <a:latin typeface="Arial" charset="0"/>
                <a:ea typeface="Arial" charset="0"/>
                <a:cs typeface="Arial" charset="0"/>
              </a:rPr>
              <a:t>адо</a:t>
            </a:r>
            <a:r>
              <a:rPr lang="mr-IN" sz="2800" dirty="0" smtClean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mr-IN" sz="2800" dirty="0" err="1">
                <a:latin typeface="Arial" charset="0"/>
                <a:ea typeface="Arial" charset="0"/>
                <a:cs typeface="Arial" charset="0"/>
              </a:rPr>
              <a:t>срочно</a:t>
            </a:r>
            <a:r>
              <a:rPr lang="mr-IN" sz="2800" dirty="0">
                <a:latin typeface="Arial" charset="0"/>
                <a:ea typeface="Arial" charset="0"/>
                <a:cs typeface="Arial" charset="0"/>
              </a:rPr>
              <a:t> "</a:t>
            </a:r>
            <a:r>
              <a:rPr lang="mr-IN" sz="2800" dirty="0" err="1">
                <a:latin typeface="Arial" charset="0"/>
                <a:ea typeface="Arial" charset="0"/>
                <a:cs typeface="Arial" charset="0"/>
              </a:rPr>
              <a:t>откопать</a:t>
            </a:r>
            <a:r>
              <a:rPr lang="mr-IN" sz="2800" dirty="0">
                <a:latin typeface="Arial" charset="0"/>
                <a:ea typeface="Arial" charset="0"/>
                <a:cs typeface="Arial" charset="0"/>
              </a:rPr>
              <a:t>" </a:t>
            </a:r>
            <a:r>
              <a:rPr lang="mr-IN" sz="2800" dirty="0" err="1" smtClean="0">
                <a:latin typeface="Arial" charset="0"/>
                <a:ea typeface="Arial" charset="0"/>
                <a:cs typeface="Arial" charset="0"/>
              </a:rPr>
              <a:t>книжку</a:t>
            </a:r>
            <a:r>
              <a:rPr lang="en-US" sz="2800" dirty="0" smtClean="0">
                <a:latin typeface="Arial" charset="0"/>
                <a:ea typeface="Arial" charset="0"/>
                <a:cs typeface="Arial" charset="0"/>
              </a:rPr>
              <a:t>..</a:t>
            </a:r>
            <a:endParaRPr lang="en-US" sz="2800" dirty="0"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5" name="Picture 4" descr="images.jpe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2340" y="1862863"/>
            <a:ext cx="1716967" cy="19448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1675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1"/>
            <a:ext cx="10364451" cy="1319513"/>
          </a:xfrm>
        </p:spPr>
        <p:txBody>
          <a:bodyPr>
            <a:normAutofit/>
          </a:bodyPr>
          <a:lstStyle/>
          <a:p>
            <a:r>
              <a:rPr lang="en-US" sz="3200" dirty="0" smtClean="0">
                <a:latin typeface="Arial" charset="0"/>
                <a:ea typeface="Arial" charset="0"/>
                <a:cs typeface="Arial" charset="0"/>
              </a:rPr>
              <a:t>A: #2. </a:t>
            </a:r>
            <a:r>
              <a:rPr lang="ru-RU" sz="3200" dirty="0">
                <a:latin typeface="Arial" charset="0"/>
                <a:ea typeface="Arial" charset="0"/>
                <a:cs typeface="Arial" charset="0"/>
              </a:rPr>
              <a:t>Есть</a:t>
            </a:r>
            <a:r>
              <a:rPr lang="mr-IN" sz="3200" dirty="0" smtClean="0">
                <a:latin typeface="Arial" charset="0"/>
                <a:ea typeface="Arial" charset="0"/>
                <a:cs typeface="Arial" charset="0"/>
              </a:rPr>
              <a:t>!</a:t>
            </a:r>
            <a:endParaRPr lang="en-US" sz="3200"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13775" y="1319514"/>
            <a:ext cx="878581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Arial" charset="0"/>
                <a:ea typeface="Arial" charset="0"/>
                <a:cs typeface="Arial" charset="0"/>
              </a:rPr>
              <a:t>Почему</a:t>
            </a:r>
            <a:r>
              <a:rPr lang="en-US" sz="2000" dirty="0" smtClean="0">
                <a:latin typeface="Arial" charset="0"/>
                <a:ea typeface="Arial" charset="0"/>
                <a:cs typeface="Arial" charset="0"/>
              </a:rPr>
              <a:t>?</a:t>
            </a:r>
            <a:r>
              <a:rPr lang="ru-RU" sz="2000" dirty="0" smtClean="0">
                <a:latin typeface="Arial" charset="0"/>
                <a:ea typeface="Arial" charset="0"/>
                <a:cs typeface="Arial" charset="0"/>
              </a:rPr>
              <a:t>:</a:t>
            </a:r>
            <a:endParaRPr lang="en-US" sz="2000" dirty="0" smtClean="0">
              <a:latin typeface="Arial" charset="0"/>
              <a:ea typeface="Arial" charset="0"/>
              <a:cs typeface="Arial" charset="0"/>
            </a:endParaRPr>
          </a:p>
          <a:p>
            <a:endParaRPr lang="en-US" sz="2000" dirty="0">
              <a:latin typeface="Arial" charset="0"/>
              <a:ea typeface="Arial" charset="0"/>
              <a:cs typeface="Arial" charset="0"/>
            </a:endParaRPr>
          </a:p>
          <a:p>
            <a:r>
              <a:rPr lang="ru-RU" sz="2000" dirty="0" smtClean="0">
                <a:latin typeface="Arial" charset="0"/>
                <a:ea typeface="Arial" charset="0"/>
                <a:cs typeface="Arial" charset="0"/>
              </a:rPr>
              <a:t>Восстанавливает </a:t>
            </a:r>
            <a:r>
              <a:rPr lang="ru-RU" sz="2000" dirty="0">
                <a:latin typeface="Arial" charset="0"/>
                <a:ea typeface="Arial" charset="0"/>
                <a:cs typeface="Arial" charset="0"/>
              </a:rPr>
              <a:t>факторы </a:t>
            </a:r>
            <a:r>
              <a:rPr lang="ru-RU" sz="2000" dirty="0" smtClean="0">
                <a:latin typeface="Arial" charset="0"/>
                <a:ea typeface="Arial" charset="0"/>
                <a:cs typeface="Arial" charset="0"/>
              </a:rPr>
              <a:t>свертывания</a:t>
            </a:r>
            <a:endParaRPr lang="en-US" sz="2000" dirty="0" smtClean="0">
              <a:latin typeface="Arial" charset="0"/>
              <a:ea typeface="Arial" charset="0"/>
              <a:cs typeface="Arial" charset="0"/>
            </a:endParaRPr>
          </a:p>
          <a:p>
            <a:endParaRPr lang="en-US" sz="2000" dirty="0">
              <a:latin typeface="Arial" charset="0"/>
              <a:ea typeface="Arial" charset="0"/>
              <a:cs typeface="Arial" charset="0"/>
            </a:endParaRPr>
          </a:p>
          <a:p>
            <a:endParaRPr lang="en-US" sz="2000" dirty="0" smtClean="0">
              <a:latin typeface="Arial" charset="0"/>
              <a:ea typeface="Arial" charset="0"/>
              <a:cs typeface="Arial" charset="0"/>
            </a:endParaRPr>
          </a:p>
          <a:p>
            <a:pPr marL="342900" indent="-342900">
              <a:buAutoNum type="arabicPeriod"/>
            </a:pPr>
            <a:r>
              <a:rPr lang="ru-RU" sz="2000" dirty="0" smtClean="0">
                <a:latin typeface="Arial" charset="0"/>
                <a:ea typeface="Arial" charset="0"/>
                <a:cs typeface="Arial" charset="0"/>
              </a:rPr>
              <a:t>Восстанавливает </a:t>
            </a:r>
            <a:r>
              <a:rPr lang="ru-RU" sz="2000" dirty="0">
                <a:latin typeface="Arial" charset="0"/>
                <a:ea typeface="Arial" charset="0"/>
                <a:cs typeface="Arial" charset="0"/>
              </a:rPr>
              <a:t>факторы </a:t>
            </a:r>
            <a:r>
              <a:rPr lang="ru-RU" sz="2000" b="1" dirty="0" err="1">
                <a:latin typeface="Arial" charset="0"/>
                <a:ea typeface="Arial" charset="0"/>
                <a:cs typeface="Arial" charset="0"/>
              </a:rPr>
              <a:t>антикоагуляции</a:t>
            </a:r>
            <a:r>
              <a:rPr lang="ru-RU" sz="20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ru-RU" sz="2000" dirty="0" smtClean="0">
                <a:latin typeface="Arial" charset="0"/>
                <a:ea typeface="Arial" charset="0"/>
                <a:cs typeface="Arial" charset="0"/>
              </a:rPr>
              <a:t>(</a:t>
            </a:r>
            <a:r>
              <a:rPr lang="en-US" sz="2000" dirty="0" smtClean="0">
                <a:latin typeface="Arial" charset="0"/>
                <a:ea typeface="Arial" charset="0"/>
                <a:cs typeface="Arial" charset="0"/>
              </a:rPr>
              <a:t>protein C</a:t>
            </a:r>
            <a:r>
              <a:rPr lang="ru-RU" sz="2000" dirty="0" smtClean="0">
                <a:latin typeface="Arial" charset="0"/>
                <a:ea typeface="Arial" charset="0"/>
                <a:cs typeface="Arial" charset="0"/>
              </a:rPr>
              <a:t>, </a:t>
            </a:r>
            <a:r>
              <a:rPr lang="en-US" sz="2000" dirty="0" smtClean="0">
                <a:latin typeface="Arial" charset="0"/>
                <a:ea typeface="Arial" charset="0"/>
                <a:cs typeface="Arial" charset="0"/>
              </a:rPr>
              <a:t>AT III, TFPI</a:t>
            </a:r>
            <a:r>
              <a:rPr lang="ru-RU" sz="2000" dirty="0" smtClean="0">
                <a:latin typeface="Arial" charset="0"/>
                <a:ea typeface="Arial" charset="0"/>
                <a:cs typeface="Arial" charset="0"/>
              </a:rPr>
              <a:t>)</a:t>
            </a:r>
            <a:endParaRPr lang="en-US" sz="2000" dirty="0">
              <a:latin typeface="Arial" charset="0"/>
              <a:ea typeface="Arial" charset="0"/>
              <a:cs typeface="Arial" charset="0"/>
            </a:endParaRPr>
          </a:p>
          <a:p>
            <a:pPr marL="342900" indent="-342900">
              <a:buAutoNum type="arabicPeriod"/>
            </a:pPr>
            <a:endParaRPr lang="en-US" sz="2000" dirty="0" smtClean="0">
              <a:latin typeface="Arial" charset="0"/>
              <a:ea typeface="Arial" charset="0"/>
              <a:cs typeface="Arial" charset="0"/>
            </a:endParaRPr>
          </a:p>
          <a:p>
            <a:pPr marL="342900" indent="-342900">
              <a:buAutoNum type="arabicPeriod"/>
            </a:pPr>
            <a:r>
              <a:rPr lang="ru-RU" sz="2000" dirty="0" smtClean="0">
                <a:latin typeface="Arial" charset="0"/>
                <a:ea typeface="Arial" charset="0"/>
                <a:cs typeface="Arial" charset="0"/>
              </a:rPr>
              <a:t>Восстанавливает </a:t>
            </a:r>
            <a:r>
              <a:rPr lang="ru-RU" sz="2000" dirty="0" err="1" smtClean="0">
                <a:latin typeface="Arial" charset="0"/>
                <a:ea typeface="Arial" charset="0"/>
                <a:cs typeface="Arial" charset="0"/>
              </a:rPr>
              <a:t>простациклины</a:t>
            </a:r>
            <a:endParaRPr lang="en-US" sz="2000" dirty="0">
              <a:latin typeface="Arial" charset="0"/>
              <a:ea typeface="Arial" charset="0"/>
              <a:cs typeface="Arial" charset="0"/>
            </a:endParaRPr>
          </a:p>
          <a:p>
            <a:pPr marL="342900" indent="-342900">
              <a:buAutoNum type="arabicPeriod"/>
            </a:pPr>
            <a:endParaRPr lang="en-US" sz="2000" dirty="0" smtClean="0">
              <a:latin typeface="Arial" charset="0"/>
              <a:ea typeface="Arial" charset="0"/>
              <a:cs typeface="Arial" charset="0"/>
            </a:endParaRPr>
          </a:p>
          <a:p>
            <a:pPr marL="342900" indent="-342900">
              <a:buAutoNum type="arabicPeriod"/>
            </a:pPr>
            <a:r>
              <a:rPr lang="ru-RU" sz="2000" dirty="0" smtClean="0">
                <a:latin typeface="Arial" charset="0"/>
                <a:ea typeface="Arial" charset="0"/>
                <a:cs typeface="Arial" charset="0"/>
              </a:rPr>
              <a:t>Восстанавливает </a:t>
            </a:r>
            <a:r>
              <a:rPr lang="ru-RU" sz="2000" dirty="0">
                <a:latin typeface="Arial" charset="0"/>
                <a:ea typeface="Arial" charset="0"/>
                <a:cs typeface="Arial" charset="0"/>
              </a:rPr>
              <a:t>активатор тканевого </a:t>
            </a:r>
            <a:r>
              <a:rPr lang="ru-RU" sz="2000" dirty="0" err="1" smtClean="0">
                <a:latin typeface="Arial" charset="0"/>
                <a:ea typeface="Arial" charset="0"/>
                <a:cs typeface="Arial" charset="0"/>
              </a:rPr>
              <a:t>плазминогена</a:t>
            </a:r>
            <a:r>
              <a:rPr lang="en-US" sz="2000" dirty="0" smtClean="0">
                <a:latin typeface="Arial" charset="0"/>
                <a:ea typeface="Arial" charset="0"/>
                <a:cs typeface="Arial" charset="0"/>
              </a:rPr>
              <a:t> (</a:t>
            </a:r>
            <a:r>
              <a:rPr lang="en-US" sz="2000" b="1" dirty="0" err="1" smtClean="0">
                <a:latin typeface="Arial" charset="0"/>
                <a:ea typeface="Arial" charset="0"/>
                <a:cs typeface="Arial" charset="0"/>
              </a:rPr>
              <a:t>tPA</a:t>
            </a:r>
            <a:r>
              <a:rPr lang="en-US" sz="2000" dirty="0" smtClean="0">
                <a:latin typeface="Arial" charset="0"/>
                <a:ea typeface="Arial" charset="0"/>
                <a:cs typeface="Arial" charset="0"/>
              </a:rPr>
              <a:t>)</a:t>
            </a:r>
          </a:p>
          <a:p>
            <a:pPr marL="342900" indent="-342900">
              <a:buAutoNum type="arabicPeriod"/>
            </a:pPr>
            <a:endParaRPr lang="en-US" sz="2000" dirty="0">
              <a:latin typeface="Arial" charset="0"/>
              <a:ea typeface="Arial" charset="0"/>
              <a:cs typeface="Arial" charset="0"/>
            </a:endParaRPr>
          </a:p>
          <a:p>
            <a:pPr marL="342900" indent="-342900">
              <a:buAutoNum type="arabicPeriod"/>
            </a:pPr>
            <a:r>
              <a:rPr lang="ru-RU" sz="2000" dirty="0" smtClean="0">
                <a:latin typeface="Arial" charset="0"/>
                <a:ea typeface="Arial" charset="0"/>
                <a:cs typeface="Arial" charset="0"/>
              </a:rPr>
              <a:t>Восстанавливает </a:t>
            </a:r>
            <a:r>
              <a:rPr lang="en-US" sz="2000" b="1" dirty="0" smtClean="0">
                <a:latin typeface="Arial" charset="0"/>
                <a:ea typeface="Arial" charset="0"/>
                <a:cs typeface="Arial" charset="0"/>
              </a:rPr>
              <a:t>ADAMTS 13</a:t>
            </a:r>
            <a:endParaRPr lang="en-US" sz="2000" b="1"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13774" y="5405377"/>
            <a:ext cx="1055673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>
                <a:latin typeface="Arial" charset="0"/>
                <a:ea typeface="Arial" charset="0"/>
                <a:cs typeface="Arial" charset="0"/>
              </a:rPr>
              <a:t>Но лучше переливать СЖП без </a:t>
            </a:r>
            <a:r>
              <a:rPr lang="ru-RU" sz="2000" b="1" i="1" dirty="0" smtClean="0">
                <a:latin typeface="Arial" charset="0"/>
                <a:ea typeface="Arial" charset="0"/>
                <a:cs typeface="Arial" charset="0"/>
              </a:rPr>
              <a:t>крио</a:t>
            </a:r>
            <a:r>
              <a:rPr lang="en-US" sz="2000" b="1" i="1" dirty="0" smtClean="0">
                <a:latin typeface="Arial" charset="0"/>
                <a:ea typeface="Arial" charset="0"/>
                <a:cs typeface="Arial" charset="0"/>
              </a:rPr>
              <a:t>-</a:t>
            </a:r>
            <a:r>
              <a:rPr lang="ru-RU" sz="2000" b="1" i="1" dirty="0" smtClean="0">
                <a:latin typeface="Arial" charset="0"/>
                <a:ea typeface="Arial" charset="0"/>
                <a:cs typeface="Arial" charset="0"/>
              </a:rPr>
              <a:t>преципитата</a:t>
            </a:r>
            <a:r>
              <a:rPr lang="en-US" sz="2000" b="1" i="1" dirty="0" smtClean="0">
                <a:latin typeface="Arial" charset="0"/>
                <a:ea typeface="Arial" charset="0"/>
                <a:cs typeface="Arial" charset="0"/>
              </a:rPr>
              <a:t> (</a:t>
            </a:r>
            <a:r>
              <a:rPr lang="en-US" sz="2000" b="1" i="1" dirty="0" err="1" smtClean="0">
                <a:latin typeface="Arial" charset="0"/>
                <a:ea typeface="Arial" charset="0"/>
                <a:cs typeface="Arial" charset="0"/>
              </a:rPr>
              <a:t>cryo</a:t>
            </a:r>
            <a:r>
              <a:rPr lang="en-US" sz="2000" b="1" i="1" dirty="0" smtClean="0">
                <a:latin typeface="Arial" charset="0"/>
                <a:ea typeface="Arial" charset="0"/>
                <a:cs typeface="Arial" charset="0"/>
              </a:rPr>
              <a:t>-preserved supernatant)</a:t>
            </a:r>
            <a:endParaRPr lang="en-US" sz="2000" b="1" i="1" dirty="0">
              <a:latin typeface="Arial" charset="0"/>
              <a:ea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999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251791"/>
            <a:ext cx="10232645" cy="2398644"/>
          </a:xfrm>
        </p:spPr>
        <p:txBody>
          <a:bodyPr>
            <a:normAutofit/>
          </a:bodyPr>
          <a:lstStyle/>
          <a:p>
            <a:r>
              <a:rPr lang="bg-BG" sz="2800" dirty="0">
                <a:latin typeface="Arial" charset="0"/>
                <a:ea typeface="Arial" charset="0"/>
                <a:cs typeface="Arial" charset="0"/>
              </a:rPr>
              <a:t>Лечение </a:t>
            </a:r>
            <a:r>
              <a:rPr lang="bg-BG" sz="2800" dirty="0" smtClean="0">
                <a:latin typeface="Arial" charset="0"/>
                <a:ea typeface="Arial" charset="0"/>
                <a:cs typeface="Arial" charset="0"/>
              </a:rPr>
              <a:t>ТТР</a:t>
            </a:r>
            <a:r>
              <a:rPr lang="en-US" sz="2800" dirty="0" smtClean="0">
                <a:latin typeface="Arial" charset="0"/>
                <a:ea typeface="Arial" charset="0"/>
                <a:cs typeface="Arial" charset="0"/>
              </a:rPr>
              <a:t/>
            </a:r>
            <a:br>
              <a:rPr lang="en-US" sz="2800" dirty="0" smtClean="0">
                <a:latin typeface="Arial" charset="0"/>
                <a:ea typeface="Arial" charset="0"/>
                <a:cs typeface="Arial" charset="0"/>
              </a:rPr>
            </a:br>
            <a:r>
              <a:rPr lang="en-US" dirty="0" smtClean="0">
                <a:latin typeface="Arial" charset="0"/>
                <a:ea typeface="Arial" charset="0"/>
                <a:cs typeface="Arial" charset="0"/>
              </a:rPr>
              <a:t/>
            </a:r>
            <a:br>
              <a:rPr lang="en-US" dirty="0" smtClean="0">
                <a:latin typeface="Arial" charset="0"/>
                <a:ea typeface="Arial" charset="0"/>
                <a:cs typeface="Arial" charset="0"/>
              </a:rPr>
            </a:br>
            <a:r>
              <a:rPr lang="mr-IN" sz="2400" dirty="0" err="1">
                <a:latin typeface="Arial" charset="0"/>
                <a:ea typeface="Arial" charset="0"/>
                <a:cs typeface="Arial" charset="0"/>
              </a:rPr>
              <a:t>Снижает</a:t>
            </a:r>
            <a:r>
              <a:rPr lang="mr-IN" sz="24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mr-IN" sz="2400" dirty="0" err="1">
                <a:latin typeface="Arial" charset="0"/>
                <a:ea typeface="Arial" charset="0"/>
                <a:cs typeface="Arial" charset="0"/>
              </a:rPr>
              <a:t>смертность</a:t>
            </a:r>
            <a:r>
              <a:rPr lang="mr-IN" sz="24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mr-IN" sz="2400" dirty="0" err="1">
                <a:latin typeface="Arial" charset="0"/>
                <a:ea typeface="Arial" charset="0"/>
                <a:cs typeface="Arial" charset="0"/>
              </a:rPr>
              <a:t>со</a:t>
            </a:r>
            <a:r>
              <a:rPr lang="mr-IN" sz="2400" dirty="0">
                <a:latin typeface="Arial" charset="0"/>
                <a:ea typeface="Arial" charset="0"/>
                <a:cs typeface="Arial" charset="0"/>
              </a:rPr>
              <a:t> 100 </a:t>
            </a:r>
            <a:r>
              <a:rPr lang="mr-IN" sz="2400" dirty="0" err="1">
                <a:latin typeface="Arial" charset="0"/>
                <a:ea typeface="Arial" charset="0"/>
                <a:cs typeface="Arial" charset="0"/>
              </a:rPr>
              <a:t>до</a:t>
            </a:r>
            <a:r>
              <a:rPr lang="mr-IN" sz="2400" dirty="0">
                <a:latin typeface="Arial" charset="0"/>
                <a:ea typeface="Arial" charset="0"/>
                <a:cs typeface="Arial" charset="0"/>
              </a:rPr>
              <a:t> 10</a:t>
            </a:r>
            <a:r>
              <a:rPr lang="mr-IN" sz="2400" dirty="0" smtClean="0">
                <a:latin typeface="Arial" charset="0"/>
                <a:ea typeface="Arial" charset="0"/>
                <a:cs typeface="Arial" charset="0"/>
              </a:rPr>
              <a:t>%</a:t>
            </a:r>
            <a:r>
              <a:rPr lang="en-US" sz="2400" dirty="0" smtClean="0">
                <a:latin typeface="Arial" charset="0"/>
                <a:ea typeface="Arial" charset="0"/>
                <a:cs typeface="Arial" charset="0"/>
              </a:rPr>
              <a:t/>
            </a:r>
            <a:br>
              <a:rPr lang="en-US" sz="2400" dirty="0" smtClean="0">
                <a:latin typeface="Arial" charset="0"/>
                <a:ea typeface="Arial" charset="0"/>
                <a:cs typeface="Arial" charset="0"/>
              </a:rPr>
            </a:br>
            <a:r>
              <a:rPr lang="en-US" sz="2800" dirty="0" smtClean="0">
                <a:latin typeface="Arial" charset="0"/>
                <a:ea typeface="Arial" charset="0"/>
                <a:cs typeface="Arial" charset="0"/>
              </a:rPr>
              <a:t>                       </a:t>
            </a:r>
            <a:br>
              <a:rPr lang="en-US" sz="2800" dirty="0" smtClean="0">
                <a:latin typeface="Arial" charset="0"/>
                <a:ea typeface="Arial" charset="0"/>
                <a:cs typeface="Arial" charset="0"/>
              </a:rPr>
            </a:br>
            <a:r>
              <a:rPr lang="en-US" sz="1400" i="1" dirty="0" smtClean="0">
                <a:latin typeface="Arial" charset="0"/>
                <a:ea typeface="Arial" charset="0"/>
                <a:cs typeface="Arial" charset="0"/>
              </a:rPr>
              <a:t>Bell WR</a:t>
            </a:r>
            <a:r>
              <a:rPr lang="en-US" sz="1400" i="1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400" i="1" dirty="0" smtClean="0">
                <a:latin typeface="Arial" charset="0"/>
                <a:ea typeface="Arial" charset="0"/>
                <a:cs typeface="Arial" charset="0"/>
              </a:rPr>
              <a:t>at al.: </a:t>
            </a:r>
            <a:r>
              <a:rPr lang="en-US" sz="1400" i="1" dirty="0">
                <a:latin typeface="Arial" charset="0"/>
                <a:ea typeface="Arial" charset="0"/>
                <a:cs typeface="Arial" charset="0"/>
              </a:rPr>
              <a:t>Improved survival in thrombotic thrombocytopenic </a:t>
            </a:r>
            <a:r>
              <a:rPr lang="en-US" sz="1400" i="1" dirty="0" err="1">
                <a:latin typeface="Arial" charset="0"/>
                <a:ea typeface="Arial" charset="0"/>
                <a:cs typeface="Arial" charset="0"/>
              </a:rPr>
              <a:t>purpura</a:t>
            </a:r>
            <a:r>
              <a:rPr lang="en-US" sz="1400" i="1" dirty="0">
                <a:latin typeface="Arial" charset="0"/>
                <a:ea typeface="Arial" charset="0"/>
                <a:cs typeface="Arial" charset="0"/>
              </a:rPr>
              <a:t>-hemolytic uremic </a:t>
            </a:r>
            <a:r>
              <a:rPr lang="en-US" sz="1400" i="1" dirty="0" smtClean="0">
                <a:latin typeface="Arial" charset="0"/>
                <a:ea typeface="Arial" charset="0"/>
                <a:cs typeface="Arial" charset="0"/>
              </a:rPr>
              <a:t>syndrome</a:t>
            </a:r>
            <a:r>
              <a:rPr lang="en-US" sz="1400" i="1" dirty="0">
                <a:latin typeface="Arial" charset="0"/>
                <a:ea typeface="Arial" charset="0"/>
                <a:cs typeface="Arial" charset="0"/>
              </a:rPr>
              <a:t>. Clinical experience in 108 patients. N </a:t>
            </a:r>
            <a:r>
              <a:rPr lang="en-US" sz="1400" i="1" dirty="0" err="1">
                <a:latin typeface="Arial" charset="0"/>
                <a:ea typeface="Arial" charset="0"/>
                <a:cs typeface="Arial" charset="0"/>
              </a:rPr>
              <a:t>Engl</a:t>
            </a:r>
            <a:r>
              <a:rPr lang="en-US" sz="1400" i="1" dirty="0">
                <a:latin typeface="Arial" charset="0"/>
                <a:ea typeface="Arial" charset="0"/>
                <a:cs typeface="Arial" charset="0"/>
              </a:rPr>
              <a:t> J Med 1991, 325:398-403. </a:t>
            </a:r>
            <a:r>
              <a:rPr lang="en-US" sz="1400" dirty="0">
                <a:latin typeface="Arial" charset="0"/>
                <a:ea typeface="Arial" charset="0"/>
                <a:cs typeface="Arial" charset="0"/>
              </a:rPr>
              <a:t/>
            </a:r>
            <a:br>
              <a:rPr lang="en-US" sz="1400" dirty="0">
                <a:latin typeface="Arial" charset="0"/>
                <a:ea typeface="Arial" charset="0"/>
                <a:cs typeface="Arial" charset="0"/>
              </a:rPr>
            </a:br>
            <a:endParaRPr lang="en-US" sz="1400"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13775" y="2811439"/>
            <a:ext cx="1055034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sz="2400" dirty="0" smtClean="0">
                <a:latin typeface="Arial" charset="0"/>
                <a:ea typeface="Arial" charset="0"/>
                <a:cs typeface="Arial" charset="0"/>
              </a:rPr>
              <a:t>Стероиды</a:t>
            </a:r>
            <a:r>
              <a:rPr lang="en-US" sz="2400" dirty="0" smtClean="0">
                <a:latin typeface="Arial" charset="0"/>
                <a:ea typeface="Arial" charset="0"/>
                <a:cs typeface="Arial" charset="0"/>
              </a:rPr>
              <a:t> (</a:t>
            </a:r>
            <a:r>
              <a:rPr lang="ru-RU" sz="2400" dirty="0" err="1" smtClean="0">
                <a:latin typeface="Arial" charset="0"/>
                <a:ea typeface="Arial" charset="0"/>
                <a:cs typeface="Arial" charset="0"/>
              </a:rPr>
              <a:t>иммуносупрессия</a:t>
            </a:r>
            <a:r>
              <a:rPr lang="en-US" sz="2400" dirty="0" smtClean="0">
                <a:latin typeface="Arial" charset="0"/>
                <a:ea typeface="Arial" charset="0"/>
                <a:cs typeface="Arial" charset="0"/>
              </a:rPr>
              <a:t>)</a:t>
            </a:r>
            <a:r>
              <a:rPr lang="ru-RU" sz="2400" dirty="0" smtClean="0">
                <a:latin typeface="Arial" charset="0"/>
                <a:ea typeface="Arial" charset="0"/>
                <a:cs typeface="Arial" charset="0"/>
              </a:rPr>
              <a:t> в течение 24 часов</a:t>
            </a:r>
            <a:endParaRPr lang="en-US" sz="2400" dirty="0" smtClean="0">
              <a:latin typeface="Arial" charset="0"/>
              <a:ea typeface="Arial" charset="0"/>
              <a:cs typeface="Arial" charset="0"/>
            </a:endParaRPr>
          </a:p>
          <a:p>
            <a:pPr marL="342900" indent="-342900">
              <a:buAutoNum type="arabicPeriod"/>
            </a:pPr>
            <a:endParaRPr lang="en-US" sz="2400" dirty="0">
              <a:latin typeface="Arial" charset="0"/>
              <a:ea typeface="Arial" charset="0"/>
              <a:cs typeface="Arial" charset="0"/>
            </a:endParaRPr>
          </a:p>
          <a:p>
            <a:pPr marL="342900" indent="-342900">
              <a:buAutoNum type="arabicPeriod"/>
            </a:pPr>
            <a:r>
              <a:rPr lang="ru-RU" sz="2400" dirty="0" smtClean="0">
                <a:latin typeface="Arial" charset="0"/>
                <a:ea typeface="Arial" charset="0"/>
                <a:cs typeface="Arial" charset="0"/>
              </a:rPr>
              <a:t>В </a:t>
            </a:r>
            <a:r>
              <a:rPr lang="ru-RU" sz="2400" dirty="0">
                <a:latin typeface="Arial" charset="0"/>
                <a:ea typeface="Arial" charset="0"/>
                <a:cs typeface="Arial" charset="0"/>
              </a:rPr>
              <a:t>первые 30 часов </a:t>
            </a:r>
            <a:r>
              <a:rPr lang="mr-IN" sz="2400" dirty="0" smtClean="0">
                <a:latin typeface="Arial" charset="0"/>
                <a:ea typeface="Arial" charset="0"/>
                <a:cs typeface="Arial" charset="0"/>
              </a:rPr>
              <a:t>–</a:t>
            </a:r>
            <a:r>
              <a:rPr lang="en-US" sz="2400" dirty="0" smtClean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ru-RU" sz="2400" dirty="0" smtClean="0">
                <a:latin typeface="Arial" charset="0"/>
                <a:ea typeface="Arial" charset="0"/>
                <a:cs typeface="Arial" charset="0"/>
              </a:rPr>
              <a:t>ПЛАЗМАФЕРЕЗ</a:t>
            </a:r>
            <a:r>
              <a:rPr lang="en-US" sz="2400" dirty="0" smtClean="0">
                <a:latin typeface="Arial" charset="0"/>
                <a:ea typeface="Arial" charset="0"/>
                <a:cs typeface="Arial" charset="0"/>
              </a:rPr>
              <a:t>:</a:t>
            </a:r>
            <a:r>
              <a:rPr lang="en-US" sz="24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ru-RU" sz="2400" dirty="0" smtClean="0">
                <a:latin typeface="Arial" charset="0"/>
                <a:ea typeface="Arial" charset="0"/>
                <a:cs typeface="Arial" charset="0"/>
              </a:rPr>
              <a:t>1,5 </a:t>
            </a:r>
            <a:r>
              <a:rPr lang="ru-RU" sz="2400" dirty="0">
                <a:latin typeface="Arial" charset="0"/>
                <a:ea typeface="Arial" charset="0"/>
                <a:cs typeface="Arial" charset="0"/>
              </a:rPr>
              <a:t>объёма плазмы, </a:t>
            </a:r>
            <a:r>
              <a:rPr lang="en-US" sz="2400" dirty="0" smtClean="0">
                <a:latin typeface="Arial" charset="0"/>
                <a:ea typeface="Arial" charset="0"/>
                <a:cs typeface="Arial" charset="0"/>
              </a:rPr>
              <a:t>                                                                            </a:t>
            </a:r>
            <a:r>
              <a:rPr lang="ru-RU" sz="2400" dirty="0" smtClean="0">
                <a:latin typeface="Arial" charset="0"/>
                <a:ea typeface="Arial" charset="0"/>
                <a:cs typeface="Arial" charset="0"/>
              </a:rPr>
              <a:t>после этого</a:t>
            </a:r>
            <a:r>
              <a:rPr lang="en-US" sz="2400" dirty="0" smtClean="0">
                <a:latin typeface="Arial" charset="0"/>
                <a:ea typeface="Arial" charset="0"/>
                <a:cs typeface="Arial" charset="0"/>
              </a:rPr>
              <a:t>:</a:t>
            </a:r>
            <a:r>
              <a:rPr lang="ru-RU" sz="2400" dirty="0" smtClean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ru-RU" sz="2400" dirty="0">
                <a:latin typeface="Arial" charset="0"/>
                <a:ea typeface="Arial" charset="0"/>
                <a:cs typeface="Arial" charset="0"/>
              </a:rPr>
              <a:t>1 объём плазмы ежедневно в течение 18 </a:t>
            </a:r>
            <a:r>
              <a:rPr lang="ru-RU" sz="2400" dirty="0" smtClean="0">
                <a:latin typeface="Arial" charset="0"/>
                <a:ea typeface="Arial" charset="0"/>
                <a:cs typeface="Arial" charset="0"/>
              </a:rPr>
              <a:t>дней</a:t>
            </a:r>
            <a:endParaRPr lang="en-US" sz="2400" dirty="0" smtClean="0">
              <a:latin typeface="Arial" charset="0"/>
              <a:ea typeface="Arial" charset="0"/>
              <a:cs typeface="Arial" charset="0"/>
            </a:endParaRPr>
          </a:p>
          <a:p>
            <a:pPr marL="342900" indent="-342900">
              <a:buAutoNum type="arabicPeriod"/>
            </a:pPr>
            <a:endParaRPr lang="en-US" sz="2400" dirty="0">
              <a:latin typeface="Arial" charset="0"/>
              <a:ea typeface="Arial" charset="0"/>
              <a:cs typeface="Arial" charset="0"/>
            </a:endParaRPr>
          </a:p>
          <a:p>
            <a:pPr marL="342900" indent="-342900">
              <a:buAutoNum type="arabicPeriod"/>
            </a:pPr>
            <a:r>
              <a:rPr lang="en-US" sz="2400" dirty="0" smtClean="0">
                <a:latin typeface="Arial" charset="0"/>
                <a:ea typeface="Arial" charset="0"/>
                <a:cs typeface="Arial" charset="0"/>
              </a:rPr>
              <a:t>Rituximab: </a:t>
            </a:r>
            <a:r>
              <a:rPr lang="en-US" sz="2400" dirty="0">
                <a:latin typeface="Arial" charset="0"/>
                <a:ea typeface="Arial" charset="0"/>
                <a:cs typeface="Arial" charset="0"/>
              </a:rPr>
              <a:t>chimeric anti-CD20 monoclonal </a:t>
            </a:r>
            <a:r>
              <a:rPr lang="en-US" sz="2400" dirty="0" smtClean="0">
                <a:latin typeface="Arial" charset="0"/>
                <a:ea typeface="Arial" charset="0"/>
                <a:cs typeface="Arial" charset="0"/>
              </a:rPr>
              <a:t>antibody. Effect: ↓ Ab against ADAMTS 13</a:t>
            </a:r>
          </a:p>
          <a:p>
            <a:pPr marL="342900" indent="-342900">
              <a:buAutoNum type="arabicPeriod"/>
            </a:pPr>
            <a:endParaRPr lang="en-US" sz="2400" dirty="0">
              <a:latin typeface="Arial" charset="0"/>
              <a:ea typeface="Arial" charset="0"/>
              <a:cs typeface="Arial" charset="0"/>
            </a:endParaRPr>
          </a:p>
          <a:p>
            <a:pPr marL="342900" indent="-342900">
              <a:buAutoNum type="arabicPeriod"/>
            </a:pPr>
            <a:r>
              <a:rPr lang="ru-RU" sz="2400" dirty="0" smtClean="0">
                <a:latin typeface="Arial" charset="0"/>
                <a:ea typeface="Arial" charset="0"/>
                <a:cs typeface="Arial" charset="0"/>
              </a:rPr>
              <a:t>Если </a:t>
            </a:r>
            <a:r>
              <a:rPr lang="ru-RU" sz="2400" dirty="0">
                <a:latin typeface="Arial" charset="0"/>
                <a:ea typeface="Arial" charset="0"/>
                <a:cs typeface="Arial" charset="0"/>
              </a:rPr>
              <a:t>нет улучшения в течение 28 </a:t>
            </a:r>
            <a:r>
              <a:rPr lang="ru-RU" sz="2400" dirty="0" smtClean="0">
                <a:latin typeface="Arial" charset="0"/>
                <a:ea typeface="Arial" charset="0"/>
                <a:cs typeface="Arial" charset="0"/>
              </a:rPr>
              <a:t>дней</a:t>
            </a:r>
            <a:r>
              <a:rPr lang="en-US" sz="2400" dirty="0" smtClean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ru-RU" sz="2400" dirty="0" smtClean="0">
                <a:latin typeface="Arial" charset="0"/>
                <a:ea typeface="Arial" charset="0"/>
                <a:cs typeface="Arial" charset="0"/>
              </a:rPr>
              <a:t>- </a:t>
            </a:r>
            <a:r>
              <a:rPr lang="en-US" sz="2400" dirty="0" smtClean="0">
                <a:latin typeface="Arial" charset="0"/>
                <a:ea typeface="Arial" charset="0"/>
                <a:cs typeface="Arial" charset="0"/>
              </a:rPr>
              <a:t>Vincristine</a:t>
            </a:r>
            <a:endParaRPr lang="en-US" sz="2400" dirty="0">
              <a:latin typeface="Arial" charset="0"/>
              <a:ea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5467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1"/>
            <a:ext cx="10364451" cy="1527857"/>
          </a:xfrm>
        </p:spPr>
        <p:txBody>
          <a:bodyPr/>
          <a:lstStyle/>
          <a:p>
            <a:r>
              <a:rPr lang="ru-RU" dirty="0" err="1">
                <a:latin typeface="Arial" charset="0"/>
                <a:ea typeface="Arial" charset="0"/>
                <a:cs typeface="Arial" charset="0"/>
              </a:rPr>
              <a:t>Плазмаферез</a:t>
            </a:r>
            <a:endParaRPr lang="en-US"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567543" y="1199408"/>
            <a:ext cx="9710683" cy="643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 smtClean="0"/>
          </a:p>
          <a:p>
            <a:r>
              <a:rPr lang="ru-RU" sz="2000" dirty="0">
                <a:latin typeface="Arial" charset="0"/>
                <a:ea typeface="Arial" charset="0"/>
                <a:cs typeface="Arial" charset="0"/>
              </a:rPr>
              <a:t>Восстанавливает факторы свертывания</a:t>
            </a:r>
            <a:endParaRPr lang="en-US" sz="2000" dirty="0">
              <a:latin typeface="Arial" charset="0"/>
              <a:ea typeface="Arial" charset="0"/>
              <a:cs typeface="Arial" charset="0"/>
            </a:endParaRPr>
          </a:p>
          <a:p>
            <a:endParaRPr lang="en-US" sz="2000" dirty="0">
              <a:latin typeface="Arial" charset="0"/>
              <a:ea typeface="Arial" charset="0"/>
              <a:cs typeface="Arial" charset="0"/>
            </a:endParaRPr>
          </a:p>
          <a:p>
            <a:endParaRPr lang="en-US" sz="2000" dirty="0">
              <a:latin typeface="Arial" charset="0"/>
              <a:ea typeface="Arial" charset="0"/>
              <a:cs typeface="Arial" charset="0"/>
            </a:endParaRPr>
          </a:p>
          <a:p>
            <a:pPr marL="342900" indent="-342900">
              <a:buAutoNum type="arabicPeriod"/>
            </a:pPr>
            <a:r>
              <a:rPr lang="ru-RU" sz="2000" dirty="0">
                <a:latin typeface="Arial" charset="0"/>
                <a:ea typeface="Arial" charset="0"/>
                <a:cs typeface="Arial" charset="0"/>
              </a:rPr>
              <a:t>Восстанавливает факторы </a:t>
            </a:r>
            <a:r>
              <a:rPr lang="ru-RU" sz="2000" dirty="0" err="1">
                <a:latin typeface="Arial" charset="0"/>
                <a:ea typeface="Arial" charset="0"/>
                <a:cs typeface="Arial" charset="0"/>
              </a:rPr>
              <a:t>антикоагуляции</a:t>
            </a:r>
            <a:r>
              <a:rPr lang="ru-RU" sz="2000" dirty="0">
                <a:latin typeface="Arial" charset="0"/>
                <a:ea typeface="Arial" charset="0"/>
                <a:cs typeface="Arial" charset="0"/>
              </a:rPr>
              <a:t> (</a:t>
            </a:r>
            <a:r>
              <a:rPr lang="en-US" sz="2000" dirty="0">
                <a:latin typeface="Arial" charset="0"/>
                <a:ea typeface="Arial" charset="0"/>
                <a:cs typeface="Arial" charset="0"/>
              </a:rPr>
              <a:t>protein C</a:t>
            </a:r>
            <a:r>
              <a:rPr lang="ru-RU" sz="2000" dirty="0">
                <a:latin typeface="Arial" charset="0"/>
                <a:ea typeface="Arial" charset="0"/>
                <a:cs typeface="Arial" charset="0"/>
              </a:rPr>
              <a:t>, </a:t>
            </a:r>
            <a:r>
              <a:rPr lang="en-US" sz="2000" dirty="0">
                <a:latin typeface="Arial" charset="0"/>
                <a:ea typeface="Arial" charset="0"/>
                <a:cs typeface="Arial" charset="0"/>
              </a:rPr>
              <a:t>AT III</a:t>
            </a:r>
            <a:r>
              <a:rPr lang="ru-RU" sz="2000" dirty="0">
                <a:latin typeface="Arial" charset="0"/>
                <a:ea typeface="Arial" charset="0"/>
                <a:cs typeface="Arial" charset="0"/>
              </a:rPr>
              <a:t>, </a:t>
            </a:r>
            <a:r>
              <a:rPr lang="en-US" sz="2000" dirty="0">
                <a:latin typeface="Arial" charset="0"/>
                <a:ea typeface="Arial" charset="0"/>
                <a:cs typeface="Arial" charset="0"/>
              </a:rPr>
              <a:t>TFPI</a:t>
            </a:r>
            <a:r>
              <a:rPr lang="ru-RU" sz="2000" dirty="0">
                <a:latin typeface="Arial" charset="0"/>
                <a:ea typeface="Arial" charset="0"/>
                <a:cs typeface="Arial" charset="0"/>
              </a:rPr>
              <a:t>)</a:t>
            </a:r>
            <a:endParaRPr lang="en-US" sz="2000" dirty="0">
              <a:latin typeface="Arial" charset="0"/>
              <a:ea typeface="Arial" charset="0"/>
              <a:cs typeface="Arial" charset="0"/>
            </a:endParaRPr>
          </a:p>
          <a:p>
            <a:pPr marL="342900" indent="-342900">
              <a:buAutoNum type="arabicPeriod"/>
            </a:pPr>
            <a:endParaRPr lang="en-US" sz="2000" dirty="0">
              <a:latin typeface="Arial" charset="0"/>
              <a:ea typeface="Arial" charset="0"/>
              <a:cs typeface="Arial" charset="0"/>
            </a:endParaRPr>
          </a:p>
          <a:p>
            <a:pPr marL="342900" indent="-342900">
              <a:buAutoNum type="arabicPeriod"/>
            </a:pPr>
            <a:r>
              <a:rPr lang="ru-RU" sz="2000" dirty="0">
                <a:latin typeface="Arial" charset="0"/>
                <a:ea typeface="Arial" charset="0"/>
                <a:cs typeface="Arial" charset="0"/>
              </a:rPr>
              <a:t>Восстанавливает </a:t>
            </a:r>
            <a:r>
              <a:rPr lang="ru-RU" sz="2000" dirty="0" err="1">
                <a:latin typeface="Arial" charset="0"/>
                <a:ea typeface="Arial" charset="0"/>
                <a:cs typeface="Arial" charset="0"/>
              </a:rPr>
              <a:t>простациклины</a:t>
            </a:r>
            <a:endParaRPr lang="en-US" sz="2000" dirty="0">
              <a:latin typeface="Arial" charset="0"/>
              <a:ea typeface="Arial" charset="0"/>
              <a:cs typeface="Arial" charset="0"/>
            </a:endParaRPr>
          </a:p>
          <a:p>
            <a:pPr marL="342900" indent="-342900">
              <a:buAutoNum type="arabicPeriod"/>
            </a:pPr>
            <a:endParaRPr lang="en-US" sz="2000" dirty="0">
              <a:latin typeface="Arial" charset="0"/>
              <a:ea typeface="Arial" charset="0"/>
              <a:cs typeface="Arial" charset="0"/>
            </a:endParaRPr>
          </a:p>
          <a:p>
            <a:pPr marL="342900" indent="-342900">
              <a:buAutoNum type="arabicPeriod"/>
            </a:pPr>
            <a:r>
              <a:rPr lang="ru-RU" sz="2000" dirty="0">
                <a:latin typeface="Arial" charset="0"/>
                <a:ea typeface="Arial" charset="0"/>
                <a:cs typeface="Arial" charset="0"/>
              </a:rPr>
              <a:t>Восстанавливает активатор тканевого </a:t>
            </a:r>
            <a:r>
              <a:rPr lang="ru-RU" sz="2000" dirty="0" err="1">
                <a:latin typeface="Arial" charset="0"/>
                <a:ea typeface="Arial" charset="0"/>
                <a:cs typeface="Arial" charset="0"/>
              </a:rPr>
              <a:t>плазминогена</a:t>
            </a:r>
            <a:r>
              <a:rPr lang="en-US" sz="2000" dirty="0">
                <a:latin typeface="Arial" charset="0"/>
                <a:ea typeface="Arial" charset="0"/>
                <a:cs typeface="Arial" charset="0"/>
              </a:rPr>
              <a:t> (</a:t>
            </a:r>
            <a:r>
              <a:rPr lang="en-US" sz="2000" dirty="0" err="1">
                <a:latin typeface="Arial" charset="0"/>
                <a:ea typeface="Arial" charset="0"/>
                <a:cs typeface="Arial" charset="0"/>
              </a:rPr>
              <a:t>tPA</a:t>
            </a:r>
            <a:r>
              <a:rPr lang="en-US" sz="2000" dirty="0">
                <a:latin typeface="Arial" charset="0"/>
                <a:ea typeface="Arial" charset="0"/>
                <a:cs typeface="Arial" charset="0"/>
              </a:rPr>
              <a:t>)</a:t>
            </a:r>
          </a:p>
          <a:p>
            <a:pPr marL="342900" indent="-342900">
              <a:buAutoNum type="arabicPeriod"/>
            </a:pPr>
            <a:endParaRPr lang="en-US" sz="2000" dirty="0">
              <a:latin typeface="Arial" charset="0"/>
              <a:ea typeface="Arial" charset="0"/>
              <a:cs typeface="Arial" charset="0"/>
            </a:endParaRPr>
          </a:p>
          <a:p>
            <a:pPr marL="342900" indent="-342900">
              <a:buAutoNum type="arabicPeriod"/>
            </a:pPr>
            <a:r>
              <a:rPr lang="ru-RU" sz="2000" dirty="0">
                <a:latin typeface="Arial" charset="0"/>
                <a:ea typeface="Arial" charset="0"/>
                <a:cs typeface="Arial" charset="0"/>
              </a:rPr>
              <a:t>Восстанавливает </a:t>
            </a:r>
            <a:r>
              <a:rPr lang="en-US" sz="2000" dirty="0">
                <a:latin typeface="Arial" charset="0"/>
                <a:ea typeface="Arial" charset="0"/>
                <a:cs typeface="Arial" charset="0"/>
              </a:rPr>
              <a:t>ADAMTS </a:t>
            </a:r>
            <a:r>
              <a:rPr lang="en-US" sz="2000" dirty="0" smtClean="0">
                <a:latin typeface="Arial" charset="0"/>
                <a:ea typeface="Arial" charset="0"/>
                <a:cs typeface="Arial" charset="0"/>
              </a:rPr>
              <a:t>13</a:t>
            </a:r>
          </a:p>
          <a:p>
            <a:pPr marL="342900" indent="-342900">
              <a:buAutoNum type="arabicPeriod"/>
            </a:pPr>
            <a:endParaRPr lang="en-US" sz="2000" dirty="0">
              <a:latin typeface="Arial" charset="0"/>
              <a:ea typeface="Arial" charset="0"/>
              <a:cs typeface="Arial" charset="0"/>
            </a:endParaRPr>
          </a:p>
          <a:p>
            <a:pPr marL="342900" indent="-342900">
              <a:buAutoNum type="arabicPeriod"/>
            </a:pPr>
            <a:r>
              <a:rPr lang="ru-RU" sz="2000" b="1" dirty="0" smtClean="0">
                <a:latin typeface="Arial" charset="0"/>
                <a:ea typeface="Arial" charset="0"/>
                <a:cs typeface="Arial" charset="0"/>
              </a:rPr>
              <a:t>Удаляет</a:t>
            </a:r>
            <a:r>
              <a:rPr lang="en-US" sz="2000" b="1" dirty="0" smtClean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bg-BG" sz="2000" b="1" dirty="0" smtClean="0">
                <a:latin typeface="Arial" charset="0"/>
                <a:ea typeface="Arial" charset="0"/>
                <a:cs typeface="Arial" charset="0"/>
              </a:rPr>
              <a:t>антитела</a:t>
            </a:r>
            <a:r>
              <a:rPr lang="en-US" sz="2000" b="1" dirty="0" smtClean="0">
                <a:latin typeface="Arial" charset="0"/>
                <a:ea typeface="Arial" charset="0"/>
                <a:cs typeface="Arial" charset="0"/>
              </a:rPr>
              <a:t> (Ab) </a:t>
            </a:r>
            <a:r>
              <a:rPr lang="ru-RU" sz="2000" b="1" dirty="0">
                <a:latin typeface="Arial" charset="0"/>
                <a:ea typeface="Arial" charset="0"/>
                <a:cs typeface="Arial" charset="0"/>
              </a:rPr>
              <a:t>к</a:t>
            </a:r>
            <a:r>
              <a:rPr lang="en-US" sz="2000" b="1" dirty="0" smtClean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000" b="1" dirty="0" err="1" smtClean="0">
                <a:latin typeface="Arial" charset="0"/>
                <a:ea typeface="Arial" charset="0"/>
                <a:cs typeface="Arial" charset="0"/>
              </a:rPr>
              <a:t>vWF</a:t>
            </a:r>
            <a:r>
              <a:rPr lang="en-US" sz="2000" b="1" dirty="0" smtClean="0">
                <a:latin typeface="Arial" charset="0"/>
                <a:ea typeface="Arial" charset="0"/>
                <a:cs typeface="Arial" charset="0"/>
              </a:rPr>
              <a:t>-CP</a:t>
            </a:r>
          </a:p>
          <a:p>
            <a:pPr marL="342900" indent="-342900">
              <a:buAutoNum type="arabicPeriod"/>
            </a:pPr>
            <a:endParaRPr lang="en-US" sz="2000" dirty="0">
              <a:latin typeface="Arial" charset="0"/>
              <a:ea typeface="Arial" charset="0"/>
              <a:cs typeface="Arial" charset="0"/>
            </a:endParaRPr>
          </a:p>
          <a:p>
            <a:pPr marL="342900" indent="-342900">
              <a:buFontTx/>
              <a:buAutoNum type="arabicPeriod"/>
            </a:pPr>
            <a:r>
              <a:rPr lang="ru-RU" sz="2000" b="1" dirty="0" smtClean="0">
                <a:latin typeface="Arial" charset="0"/>
                <a:ea typeface="Arial" charset="0"/>
                <a:cs typeface="Arial" charset="0"/>
              </a:rPr>
              <a:t>Удаляет</a:t>
            </a:r>
            <a:r>
              <a:rPr lang="en-US" sz="2000" b="1" dirty="0" smtClean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uk-UA" sz="2000" b="1" dirty="0" err="1" smtClean="0">
                <a:latin typeface="Arial" charset="0"/>
                <a:ea typeface="Arial" charset="0"/>
                <a:cs typeface="Arial" charset="0"/>
              </a:rPr>
              <a:t>больш</a:t>
            </a:r>
            <a:r>
              <a:rPr lang="ru-RU" sz="2000" b="1" dirty="0" err="1">
                <a:latin typeface="Arial" charset="0"/>
                <a:ea typeface="Arial" charset="0"/>
                <a:cs typeface="Arial" charset="0"/>
              </a:rPr>
              <a:t>и</a:t>
            </a:r>
            <a:r>
              <a:rPr lang="ru-RU" sz="2000" b="1" dirty="0" err="1" smtClean="0">
                <a:latin typeface="Arial" charset="0"/>
                <a:ea typeface="Arial" charset="0"/>
                <a:cs typeface="Arial" charset="0"/>
              </a:rPr>
              <a:t>е</a:t>
            </a:r>
            <a:r>
              <a:rPr lang="ru-RU" sz="2000" b="1" dirty="0" smtClean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ru-RU" sz="2000" b="1" dirty="0" err="1" smtClean="0">
                <a:latin typeface="Arial" charset="0"/>
                <a:ea typeface="Arial" charset="0"/>
                <a:cs typeface="Arial" charset="0"/>
              </a:rPr>
              <a:t>тромбогенны</a:t>
            </a:r>
            <a:r>
              <a:rPr lang="ru-RU" sz="2000" b="1" dirty="0" err="1">
                <a:latin typeface="Arial" charset="0"/>
                <a:ea typeface="Arial" charset="0"/>
                <a:cs typeface="Arial" charset="0"/>
              </a:rPr>
              <a:t>е</a:t>
            </a:r>
            <a:r>
              <a:rPr lang="ru-RU" sz="2000" b="1" dirty="0" smtClean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000" b="1" dirty="0" err="1" smtClean="0">
                <a:latin typeface="Arial" charset="0"/>
                <a:ea typeface="Arial" charset="0"/>
                <a:cs typeface="Arial" charset="0"/>
              </a:rPr>
              <a:t>vWF</a:t>
            </a:r>
            <a:r>
              <a:rPr lang="en-US" sz="2000" b="1" dirty="0" smtClean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ru-RU" sz="2000" b="1" dirty="0" err="1" smtClean="0">
                <a:latin typeface="Arial" charset="0"/>
                <a:ea typeface="Arial" charset="0"/>
                <a:cs typeface="Arial" charset="0"/>
              </a:rPr>
              <a:t>мультимеры</a:t>
            </a:r>
            <a:r>
              <a:rPr lang="en-US" sz="2000" b="1" dirty="0" smtClean="0">
                <a:latin typeface="Arial" charset="0"/>
                <a:ea typeface="Arial" charset="0"/>
                <a:cs typeface="Arial" charset="0"/>
              </a:rPr>
              <a:t> </a:t>
            </a:r>
          </a:p>
          <a:p>
            <a:pPr marL="342900" indent="-342900">
              <a:buFontTx/>
              <a:buAutoNum type="arabicPeriod"/>
            </a:pPr>
            <a:endParaRPr lang="en-US" sz="2000" dirty="0">
              <a:latin typeface="Arial" charset="0"/>
              <a:ea typeface="Arial" charset="0"/>
              <a:cs typeface="Arial" charset="0"/>
            </a:endParaRPr>
          </a:p>
          <a:p>
            <a:pPr marL="342900" indent="-342900">
              <a:buFontTx/>
              <a:buAutoNum type="arabicPeriod"/>
            </a:pPr>
            <a:r>
              <a:rPr lang="ru-RU" sz="2000" dirty="0" smtClean="0">
                <a:latin typeface="Arial" charset="0"/>
                <a:ea typeface="Arial" charset="0"/>
                <a:cs typeface="Arial" charset="0"/>
              </a:rPr>
              <a:t>Удаляет</a:t>
            </a:r>
            <a:r>
              <a:rPr lang="en-US" sz="2000" dirty="0" smtClean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ru-RU" sz="2000" dirty="0" smtClean="0">
                <a:latin typeface="Arial" charset="0"/>
                <a:ea typeface="Arial" charset="0"/>
                <a:cs typeface="Arial" charset="0"/>
              </a:rPr>
              <a:t>избыток</a:t>
            </a:r>
            <a:r>
              <a:rPr lang="en-US" sz="2000" dirty="0">
                <a:latin typeface="Arial" charset="0"/>
                <a:ea typeface="Arial" charset="0"/>
                <a:cs typeface="Arial" charset="0"/>
              </a:rPr>
              <a:t> PAI-1 (</a:t>
            </a:r>
            <a:r>
              <a:rPr lang="en-US" sz="2000" dirty="0" err="1" smtClean="0">
                <a:latin typeface="Arial" charset="0"/>
                <a:ea typeface="Arial" charset="0"/>
                <a:cs typeface="Arial" charset="0"/>
              </a:rPr>
              <a:t>ингибитор</a:t>
            </a:r>
            <a:r>
              <a:rPr lang="en-US" sz="2000" dirty="0" smtClean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000" dirty="0" err="1" smtClean="0">
                <a:latin typeface="Arial" charset="0"/>
                <a:ea typeface="Arial" charset="0"/>
                <a:cs typeface="Arial" charset="0"/>
              </a:rPr>
              <a:t>tPA</a:t>
            </a:r>
            <a:r>
              <a:rPr lang="en-US" sz="2000" dirty="0" smtClean="0">
                <a:latin typeface="Arial" charset="0"/>
                <a:ea typeface="Arial" charset="0"/>
                <a:cs typeface="Arial" charset="0"/>
              </a:rPr>
              <a:t>)</a:t>
            </a:r>
          </a:p>
          <a:p>
            <a:pPr marL="342900" indent="-342900">
              <a:buFontTx/>
              <a:buAutoNum type="arabicPeriod"/>
            </a:pPr>
            <a:endParaRPr lang="en-US" sz="2000" dirty="0">
              <a:latin typeface="Arial" charset="0"/>
              <a:ea typeface="Arial" charset="0"/>
              <a:cs typeface="Arial" charset="0"/>
            </a:endParaRPr>
          </a:p>
          <a:p>
            <a:pPr marL="342900" indent="-342900">
              <a:buFontTx/>
              <a:buAutoNum type="arabicPeriod"/>
            </a:pPr>
            <a:endParaRPr lang="en-US" dirty="0" smtClean="0">
              <a:latin typeface="Arial" charset="0"/>
              <a:ea typeface="Arial" charset="0"/>
              <a:cs typeface="Arial" charset="0"/>
            </a:endParaRPr>
          </a:p>
          <a:p>
            <a:pPr marL="342900" indent="-342900">
              <a:buAutoNum type="arabicPeriod"/>
            </a:pPr>
            <a:endParaRPr lang="en-US" dirty="0">
              <a:latin typeface="Arial" charset="0"/>
              <a:ea typeface="Arial" charset="0"/>
              <a:cs typeface="Arial" charset="0"/>
            </a:endParaRPr>
          </a:p>
          <a:p>
            <a:pPr marL="342900" indent="-342900">
              <a:buAutoNum type="arabicPeriod"/>
            </a:pPr>
            <a:endParaRPr lang="en-US" dirty="0">
              <a:latin typeface="Arial" charset="0"/>
              <a:ea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8012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0649" y="272955"/>
            <a:ext cx="10387577" cy="1941739"/>
          </a:xfrm>
        </p:spPr>
        <p:txBody>
          <a:bodyPr/>
          <a:lstStyle/>
          <a:p>
            <a:r>
              <a:rPr lang="mr-IN" dirty="0" err="1">
                <a:latin typeface="Arial" charset="0"/>
                <a:ea typeface="Arial" charset="0"/>
                <a:cs typeface="Arial" charset="0"/>
              </a:rPr>
              <a:t>Гемолитико-уремический</a:t>
            </a:r>
            <a:r>
              <a:rPr lang="mr-IN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mr-IN" dirty="0" err="1" smtClean="0">
                <a:latin typeface="Arial" charset="0"/>
                <a:ea typeface="Arial" charset="0"/>
                <a:cs typeface="Arial" charset="0"/>
              </a:rPr>
              <a:t>синдром</a:t>
            </a:r>
            <a:r>
              <a:rPr lang="en-US" dirty="0" smtClean="0">
                <a:latin typeface="Arial" charset="0"/>
                <a:ea typeface="Arial" charset="0"/>
                <a:cs typeface="Arial" charset="0"/>
              </a:rPr>
              <a:t> (</a:t>
            </a:r>
            <a:r>
              <a:rPr lang="uk-UA" dirty="0">
                <a:latin typeface="Arial" charset="0"/>
                <a:ea typeface="Arial" charset="0"/>
                <a:cs typeface="Arial" charset="0"/>
              </a:rPr>
              <a:t>ГУС</a:t>
            </a:r>
            <a:r>
              <a:rPr lang="en-US" dirty="0" smtClean="0">
                <a:latin typeface="Arial" charset="0"/>
                <a:ea typeface="Arial" charset="0"/>
                <a:cs typeface="Arial" charset="0"/>
              </a:rPr>
              <a:t>)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1542197" y="2214694"/>
            <a:ext cx="9736029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mr-IN" sz="2400" dirty="0" err="1" smtClean="0">
                <a:latin typeface="Arial" charset="0"/>
                <a:ea typeface="Arial" charset="0"/>
                <a:cs typeface="Arial" charset="0"/>
              </a:rPr>
              <a:t>Диагноз</a:t>
            </a:r>
            <a:r>
              <a:rPr lang="mr-IN" sz="2400" dirty="0" smtClean="0">
                <a:latin typeface="Arial" charset="0"/>
                <a:ea typeface="Arial" charset="0"/>
                <a:cs typeface="Arial" charset="0"/>
              </a:rPr>
              <a:t>: </a:t>
            </a:r>
            <a:endParaRPr lang="en-US" sz="2400" dirty="0" smtClean="0">
              <a:latin typeface="Arial" charset="0"/>
              <a:ea typeface="Arial" charset="0"/>
              <a:cs typeface="Arial" charset="0"/>
            </a:endParaRPr>
          </a:p>
          <a:p>
            <a:endParaRPr lang="en-US" sz="2400" dirty="0" smtClean="0">
              <a:latin typeface="Arial" charset="0"/>
              <a:ea typeface="Arial" charset="0"/>
              <a:cs typeface="Arial" charset="0"/>
            </a:endParaRPr>
          </a:p>
          <a:p>
            <a:pPr marL="457200" indent="-457200">
              <a:buFont typeface="Arial" charset="0"/>
              <a:buChar char="•"/>
            </a:pPr>
            <a:r>
              <a:rPr lang="mr-IN" sz="2400" dirty="0" err="1">
                <a:latin typeface="Arial" charset="0"/>
                <a:ea typeface="Arial" charset="0"/>
                <a:cs typeface="Arial" charset="0"/>
              </a:rPr>
              <a:t>Д</a:t>
            </a:r>
            <a:r>
              <a:rPr lang="ru-RU" sz="2400" dirty="0" err="1" smtClean="0">
                <a:latin typeface="Arial" charset="0"/>
                <a:ea typeface="Arial" charset="0"/>
                <a:cs typeface="Arial" charset="0"/>
              </a:rPr>
              <a:t>иарея</a:t>
            </a:r>
            <a:r>
              <a:rPr lang="ru-RU" sz="2400" dirty="0" smtClean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ru-RU" sz="2400" dirty="0">
                <a:latin typeface="Arial" charset="0"/>
                <a:ea typeface="Arial" charset="0"/>
                <a:cs typeface="Arial" charset="0"/>
              </a:rPr>
              <a:t>с кровью за 2-10 </a:t>
            </a:r>
            <a:r>
              <a:rPr lang="ru-RU" sz="2400" dirty="0" smtClean="0">
                <a:latin typeface="Arial" charset="0"/>
                <a:ea typeface="Arial" charset="0"/>
                <a:cs typeface="Arial" charset="0"/>
              </a:rPr>
              <a:t>дней</a:t>
            </a:r>
            <a:endParaRPr lang="en-US" sz="2400" dirty="0" smtClean="0">
              <a:latin typeface="Arial" charset="0"/>
              <a:ea typeface="Arial" charset="0"/>
              <a:cs typeface="Arial" charset="0"/>
            </a:endParaRPr>
          </a:p>
          <a:p>
            <a:pPr marL="457200" indent="-457200">
              <a:buFont typeface="Arial" charset="0"/>
              <a:buChar char="•"/>
            </a:pPr>
            <a:endParaRPr lang="en-US" sz="2400" dirty="0">
              <a:latin typeface="Arial" charset="0"/>
              <a:ea typeface="Arial" charset="0"/>
              <a:cs typeface="Arial" charset="0"/>
            </a:endParaRPr>
          </a:p>
          <a:p>
            <a:pPr marL="457200" indent="-457200">
              <a:buFont typeface="Arial" charset="0"/>
              <a:buChar char="•"/>
            </a:pPr>
            <a:r>
              <a:rPr lang="en-US" sz="2400" dirty="0" smtClean="0">
                <a:latin typeface="Arial" charset="0"/>
                <a:ea typeface="Arial" charset="0"/>
                <a:cs typeface="Arial" charset="0"/>
              </a:rPr>
              <a:t>T</a:t>
            </a:r>
            <a:r>
              <a:rPr lang="mr-IN" sz="2400" dirty="0" err="1" smtClean="0">
                <a:latin typeface="Arial" charset="0"/>
                <a:ea typeface="Arial" charset="0"/>
                <a:cs typeface="Arial" charset="0"/>
              </a:rPr>
              <a:t>ромбоцитопения</a:t>
            </a:r>
            <a:endParaRPr lang="en-US" sz="2400" dirty="0" smtClean="0">
              <a:latin typeface="Arial" charset="0"/>
              <a:ea typeface="Arial" charset="0"/>
              <a:cs typeface="Arial" charset="0"/>
            </a:endParaRPr>
          </a:p>
          <a:p>
            <a:pPr marL="457200" indent="-457200">
              <a:buFont typeface="Arial" charset="0"/>
              <a:buChar char="•"/>
            </a:pPr>
            <a:endParaRPr lang="en-US" sz="2400" dirty="0" smtClean="0">
              <a:latin typeface="Arial" charset="0"/>
              <a:ea typeface="Arial" charset="0"/>
              <a:cs typeface="Arial" charset="0"/>
            </a:endParaRPr>
          </a:p>
          <a:p>
            <a:pPr marL="457200" indent="-457200">
              <a:buFont typeface="Arial" charset="0"/>
              <a:buChar char="•"/>
            </a:pPr>
            <a:r>
              <a:rPr lang="mr-IN" sz="2400" dirty="0" err="1" smtClean="0">
                <a:latin typeface="Arial" charset="0"/>
                <a:ea typeface="Arial" charset="0"/>
                <a:cs typeface="Arial" charset="0"/>
              </a:rPr>
              <a:t>Гемолитическая</a:t>
            </a:r>
            <a:r>
              <a:rPr lang="mr-IN" sz="2400" dirty="0" smtClean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mr-IN" sz="2400" dirty="0" err="1" smtClean="0">
                <a:latin typeface="Arial" charset="0"/>
                <a:ea typeface="Arial" charset="0"/>
                <a:cs typeface="Arial" charset="0"/>
              </a:rPr>
              <a:t>анемия</a:t>
            </a:r>
            <a:endParaRPr lang="en-US" sz="2400" dirty="0" smtClean="0">
              <a:latin typeface="Arial" charset="0"/>
              <a:ea typeface="Arial" charset="0"/>
              <a:cs typeface="Arial" charset="0"/>
            </a:endParaRPr>
          </a:p>
          <a:p>
            <a:pPr marL="457200" indent="-457200">
              <a:buFont typeface="Arial" charset="0"/>
              <a:buChar char="•"/>
            </a:pPr>
            <a:endParaRPr lang="en-US" sz="2400" dirty="0" smtClean="0">
              <a:latin typeface="Arial" charset="0"/>
              <a:ea typeface="Arial" charset="0"/>
              <a:cs typeface="Arial" charset="0"/>
            </a:endParaRPr>
          </a:p>
          <a:p>
            <a:pPr marL="457200" indent="-457200">
              <a:buFont typeface="Arial" charset="0"/>
              <a:buChar char="•"/>
            </a:pPr>
            <a:r>
              <a:rPr lang="mr-IN" sz="2400" b="1" dirty="0" smtClean="0">
                <a:latin typeface="Arial" charset="0"/>
                <a:ea typeface="Arial" charset="0"/>
                <a:cs typeface="Arial" charset="0"/>
              </a:rPr>
              <a:t>ОПН</a:t>
            </a:r>
            <a:r>
              <a:rPr lang="en-US" sz="2400" dirty="0" smtClean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400" b="1" dirty="0" smtClean="0">
                <a:latin typeface="Arial" charset="0"/>
                <a:ea typeface="Arial" charset="0"/>
                <a:cs typeface="Arial" charset="0"/>
              </a:rPr>
              <a:t>(AKI)</a:t>
            </a:r>
          </a:p>
          <a:p>
            <a:endParaRPr lang="en-US" sz="2400" dirty="0">
              <a:latin typeface="Arial" charset="0"/>
              <a:ea typeface="Arial" charset="0"/>
              <a:cs typeface="Arial" charset="0"/>
            </a:endParaRPr>
          </a:p>
          <a:p>
            <a:endParaRPr lang="en-US" sz="2400" b="1" i="1" dirty="0">
              <a:latin typeface="Arial" charset="0"/>
              <a:ea typeface="Arial" charset="0"/>
              <a:cs typeface="Arial" charset="0"/>
            </a:endParaRPr>
          </a:p>
          <a:p>
            <a:endParaRPr lang="en-US" sz="2400" dirty="0">
              <a:latin typeface="Arial" charset="0"/>
              <a:ea typeface="Arial" charset="0"/>
              <a:cs typeface="Arial" charset="0"/>
            </a:endParaRPr>
          </a:p>
          <a:p>
            <a:endParaRPr lang="en-US" sz="2400" dirty="0" smtClean="0">
              <a:latin typeface="Arial" charset="0"/>
              <a:ea typeface="Arial" charset="0"/>
              <a:cs typeface="Arial" charset="0"/>
            </a:endParaRPr>
          </a:p>
          <a:p>
            <a:endParaRPr lang="en-US" dirty="0">
              <a:latin typeface="Arial" charset="0"/>
              <a:ea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055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1"/>
            <a:ext cx="10364451" cy="1856095"/>
          </a:xfrm>
        </p:spPr>
        <p:txBody>
          <a:bodyPr>
            <a:normAutofit/>
          </a:bodyPr>
          <a:lstStyle/>
          <a:p>
            <a:r>
              <a:rPr lang="uk-UA" sz="4000" dirty="0">
                <a:latin typeface="Arial" charset="0"/>
                <a:ea typeface="Arial" charset="0"/>
                <a:cs typeface="Arial" charset="0"/>
              </a:rPr>
              <a:t>Характеристика ГУС</a:t>
            </a:r>
            <a:endParaRPr lang="en-US" sz="4000"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13775" y="2224584"/>
            <a:ext cx="9663241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mr-IN" sz="2400" dirty="0" err="1">
                <a:latin typeface="Arial" charset="0"/>
                <a:ea typeface="Arial" charset="0"/>
                <a:cs typeface="Arial" charset="0"/>
              </a:rPr>
              <a:t>Доброкачественное</a:t>
            </a:r>
            <a:r>
              <a:rPr lang="mr-IN" sz="24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mr-IN" sz="2400" dirty="0" err="1" smtClean="0">
                <a:latin typeface="Arial" charset="0"/>
                <a:ea typeface="Arial" charset="0"/>
                <a:cs typeface="Arial" charset="0"/>
              </a:rPr>
              <a:t>течение</a:t>
            </a:r>
            <a:endParaRPr lang="en-US" sz="2400" dirty="0">
              <a:latin typeface="Arial" charset="0"/>
              <a:ea typeface="Arial" charset="0"/>
              <a:cs typeface="Arial" charset="0"/>
            </a:endParaRPr>
          </a:p>
          <a:p>
            <a:pPr marL="342900" indent="-342900">
              <a:buFont typeface="+mj-lt"/>
              <a:buAutoNum type="arabicPeriod"/>
            </a:pPr>
            <a:endParaRPr lang="en-US" sz="2400" dirty="0" smtClean="0">
              <a:latin typeface="Arial" charset="0"/>
              <a:ea typeface="Arial" charset="0"/>
              <a:cs typeface="Arial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sz="2400" dirty="0" err="1" smtClean="0">
                <a:latin typeface="Arial" charset="0"/>
                <a:ea typeface="Arial" charset="0"/>
                <a:cs typeface="Arial" charset="0"/>
              </a:rPr>
              <a:t>С</a:t>
            </a:r>
            <a:r>
              <a:rPr lang="mr-IN" sz="2400" dirty="0" err="1" smtClean="0">
                <a:latin typeface="Arial" charset="0"/>
                <a:ea typeface="Arial" charset="0"/>
                <a:cs typeface="Arial" charset="0"/>
              </a:rPr>
              <a:t>мертность</a:t>
            </a:r>
            <a:r>
              <a:rPr lang="en-US" sz="2400" dirty="0" smtClean="0">
                <a:latin typeface="Arial" charset="0"/>
                <a:ea typeface="Arial" charset="0"/>
                <a:cs typeface="Arial" charset="0"/>
              </a:rPr>
              <a:t> 5-9%</a:t>
            </a:r>
          </a:p>
          <a:p>
            <a:pPr marL="342900" indent="-342900">
              <a:buFont typeface="+mj-lt"/>
              <a:buAutoNum type="arabicPeriod"/>
            </a:pPr>
            <a:endParaRPr lang="en-US" sz="2400" dirty="0">
              <a:latin typeface="Arial" charset="0"/>
              <a:ea typeface="Arial" charset="0"/>
              <a:cs typeface="Arial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ru-RU" sz="2400" dirty="0" smtClean="0">
                <a:latin typeface="Arial" charset="0"/>
                <a:ea typeface="Arial" charset="0"/>
                <a:cs typeface="Arial" charset="0"/>
              </a:rPr>
              <a:t>Лечение</a:t>
            </a:r>
            <a:r>
              <a:rPr lang="ru-RU" sz="2400" dirty="0">
                <a:latin typeface="Arial" charset="0"/>
                <a:ea typeface="Arial" charset="0"/>
                <a:cs typeface="Arial" charset="0"/>
              </a:rPr>
              <a:t>:</a:t>
            </a:r>
            <a:r>
              <a:rPr lang="en-US" sz="24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mr-IN" sz="2400" dirty="0" err="1">
                <a:latin typeface="Arial" charset="0"/>
                <a:ea typeface="Arial" charset="0"/>
                <a:cs typeface="Arial" charset="0"/>
              </a:rPr>
              <a:t>простое</a:t>
            </a:r>
            <a:r>
              <a:rPr lang="mr-IN" sz="24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mr-IN" sz="2400" dirty="0" err="1" smtClean="0">
                <a:latin typeface="Arial" charset="0"/>
                <a:ea typeface="Arial" charset="0"/>
                <a:cs typeface="Arial" charset="0"/>
              </a:rPr>
              <a:t>поддержание</a:t>
            </a:r>
            <a:r>
              <a:rPr lang="en-US" sz="2400" dirty="0" smtClean="0">
                <a:latin typeface="Arial" charset="0"/>
                <a:ea typeface="Arial" charset="0"/>
                <a:cs typeface="Arial" charset="0"/>
              </a:rPr>
              <a:t> (</a:t>
            </a:r>
            <a:r>
              <a:rPr lang="ru-RU" sz="2400" dirty="0">
                <a:latin typeface="Arial" charset="0"/>
                <a:ea typeface="Arial" charset="0"/>
                <a:cs typeface="Arial" charset="0"/>
              </a:rPr>
              <a:t>ограничение </a:t>
            </a:r>
            <a:r>
              <a:rPr lang="ru-RU" sz="2400" dirty="0" smtClean="0">
                <a:latin typeface="Arial" charset="0"/>
                <a:ea typeface="Arial" charset="0"/>
                <a:cs typeface="Arial" charset="0"/>
              </a:rPr>
              <a:t>жидкости</a:t>
            </a:r>
            <a:r>
              <a:rPr lang="en-US" sz="2400" dirty="0" smtClean="0">
                <a:latin typeface="Arial" charset="0"/>
                <a:ea typeface="Arial" charset="0"/>
                <a:cs typeface="Arial" charset="0"/>
              </a:rPr>
              <a:t>)</a:t>
            </a:r>
            <a:r>
              <a:rPr lang="mr-IN" sz="2400" dirty="0" smtClean="0">
                <a:latin typeface="Arial" charset="0"/>
                <a:ea typeface="Arial" charset="0"/>
                <a:cs typeface="Arial" charset="0"/>
              </a:rPr>
              <a:t> </a:t>
            </a:r>
            <a:endParaRPr lang="en-US" sz="2400" dirty="0">
              <a:latin typeface="Arial" charset="0"/>
              <a:ea typeface="Arial" charset="0"/>
              <a:cs typeface="Arial" charset="0"/>
            </a:endParaRPr>
          </a:p>
          <a:p>
            <a:pPr marL="342900" indent="-342900">
              <a:buFont typeface="+mj-lt"/>
              <a:buAutoNum type="arabicPeriod"/>
            </a:pPr>
            <a:endParaRPr lang="en-US" sz="2400" dirty="0">
              <a:latin typeface="Arial" charset="0"/>
              <a:ea typeface="Arial" charset="0"/>
              <a:cs typeface="Arial" charset="0"/>
            </a:endParaRPr>
          </a:p>
          <a:p>
            <a:r>
              <a:rPr lang="mr-IN" sz="2400" b="1" i="1" dirty="0" err="1">
                <a:latin typeface="Arial" charset="0"/>
                <a:ea typeface="Arial" charset="0"/>
                <a:cs typeface="Arial" charset="0"/>
              </a:rPr>
              <a:t>Но</a:t>
            </a:r>
            <a:r>
              <a:rPr lang="mr-IN" sz="2400" b="1" i="1" dirty="0" smtClean="0">
                <a:latin typeface="Arial" charset="0"/>
                <a:ea typeface="Arial" charset="0"/>
                <a:cs typeface="Arial" charset="0"/>
              </a:rPr>
              <a:t>!:</a:t>
            </a:r>
            <a:endParaRPr lang="en-US" sz="2400" b="1" i="1" dirty="0" smtClean="0">
              <a:latin typeface="Arial" charset="0"/>
              <a:ea typeface="Arial" charset="0"/>
              <a:cs typeface="Arial" charset="0"/>
            </a:endParaRPr>
          </a:p>
          <a:p>
            <a:endParaRPr lang="en-US" sz="2400" b="1" i="1" dirty="0">
              <a:latin typeface="Arial" charset="0"/>
              <a:ea typeface="Arial" charset="0"/>
              <a:cs typeface="Arial" charset="0"/>
            </a:endParaRPr>
          </a:p>
          <a:p>
            <a:r>
              <a:rPr lang="en-US" sz="2400" b="1" i="1" dirty="0" smtClean="0">
                <a:latin typeface="Arial" charset="0"/>
                <a:ea typeface="Arial" charset="0"/>
                <a:cs typeface="Arial" charset="0"/>
              </a:rPr>
              <a:t>E</a:t>
            </a:r>
            <a:r>
              <a:rPr lang="mr-IN" sz="2400" b="1" i="1" dirty="0" err="1">
                <a:latin typeface="Arial" charset="0"/>
                <a:ea typeface="Arial" charset="0"/>
                <a:cs typeface="Arial" charset="0"/>
              </a:rPr>
              <a:t>сли</a:t>
            </a:r>
            <a:r>
              <a:rPr lang="mr-IN" sz="2400" b="1" i="1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mr-IN" sz="2400" b="1" i="1" dirty="0" err="1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</a:rPr>
              <a:t>Кома</a:t>
            </a:r>
            <a:r>
              <a:rPr lang="mr-IN" sz="2400" b="1" i="1" dirty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</a:rPr>
              <a:t> + </a:t>
            </a:r>
            <a:r>
              <a:rPr lang="mr-IN" sz="2400" b="1" i="1" dirty="0" err="1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</a:rPr>
              <a:t>Судороги</a:t>
            </a:r>
            <a:r>
              <a:rPr lang="mr-IN" sz="2400" b="1" i="1" dirty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</a:rPr>
              <a:t> + </a:t>
            </a:r>
            <a:r>
              <a:rPr lang="mr-IN" sz="2400" b="1" i="1" dirty="0" err="1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</a:rPr>
              <a:t>Кровоизлияние</a:t>
            </a:r>
            <a:r>
              <a:rPr lang="mr-IN" sz="2400" b="1" i="1" dirty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mr-IN" sz="2400" b="1" i="1" dirty="0" err="1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</a:rPr>
              <a:t>в</a:t>
            </a:r>
            <a:r>
              <a:rPr lang="mr-IN" sz="2400" b="1" i="1" dirty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mr-IN" sz="2400" b="1" i="1" dirty="0" err="1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</a:rPr>
              <a:t>мозг</a:t>
            </a:r>
            <a:r>
              <a:rPr lang="mr-IN" sz="2400" b="1" i="1" dirty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400" b="1" i="1" dirty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</a:rPr>
              <a:t>= TAMOF </a:t>
            </a:r>
          </a:p>
        </p:txBody>
      </p:sp>
    </p:spTree>
    <p:extLst>
      <p:ext uri="{BB962C8B-B14F-4D97-AF65-F5344CB8AC3E}">
        <p14:creationId xmlns:p14="http://schemas.microsoft.com/office/powerpoint/2010/main" val="422109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178131"/>
            <a:ext cx="10364451" cy="1567542"/>
          </a:xfrm>
        </p:spPr>
        <p:txBody>
          <a:bodyPr>
            <a:normAutofit/>
          </a:bodyPr>
          <a:lstStyle/>
          <a:p>
            <a:r>
              <a:rPr lang="uk-UA" sz="4400" dirty="0">
                <a:latin typeface="Arial" charset="0"/>
                <a:ea typeface="Arial" charset="0"/>
                <a:cs typeface="Arial" charset="0"/>
              </a:rPr>
              <a:t>ГУС</a:t>
            </a:r>
            <a:endParaRPr lang="en-US" sz="4400" dirty="0"/>
          </a:p>
        </p:txBody>
      </p:sp>
      <p:sp>
        <p:nvSpPr>
          <p:cNvPr id="3" name="TextBox 2"/>
          <p:cNvSpPr txBox="1"/>
          <p:nvPr/>
        </p:nvSpPr>
        <p:spPr>
          <a:xfrm>
            <a:off x="1037230" y="1745672"/>
            <a:ext cx="9621672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i="1" dirty="0">
                <a:latin typeface="Arial" charset="0"/>
                <a:ea typeface="Arial" charset="0"/>
                <a:cs typeface="Arial" charset="0"/>
              </a:rPr>
              <a:t>Клинические фенотипы</a:t>
            </a:r>
            <a:r>
              <a:rPr lang="en-US" sz="2400" i="1" dirty="0">
                <a:latin typeface="Arial" charset="0"/>
                <a:ea typeface="Arial" charset="0"/>
                <a:cs typeface="Arial" charset="0"/>
              </a:rPr>
              <a:t>: </a:t>
            </a:r>
            <a:endParaRPr lang="en-US" sz="2400" i="1" dirty="0" smtClean="0">
              <a:latin typeface="Arial" charset="0"/>
              <a:ea typeface="Arial" charset="0"/>
              <a:cs typeface="Arial" charset="0"/>
            </a:endParaRPr>
          </a:p>
          <a:p>
            <a:endParaRPr lang="en-US" sz="2400" i="1" dirty="0">
              <a:latin typeface="Arial" charset="0"/>
              <a:ea typeface="Arial" charset="0"/>
              <a:cs typeface="Arial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ru-RU" sz="2400" b="1" dirty="0" smtClean="0">
                <a:latin typeface="Arial" charset="0"/>
                <a:ea typeface="Arial" charset="0"/>
                <a:cs typeface="Arial" charset="0"/>
              </a:rPr>
              <a:t>Инфекционный</a:t>
            </a:r>
            <a:r>
              <a:rPr lang="en-US" sz="2400" b="1" dirty="0" smtClean="0">
                <a:latin typeface="Arial" charset="0"/>
                <a:ea typeface="Arial" charset="0"/>
                <a:cs typeface="Arial" charset="0"/>
              </a:rPr>
              <a:t>:</a:t>
            </a:r>
            <a:r>
              <a:rPr lang="en-US" sz="2400" dirty="0" smtClean="0">
                <a:latin typeface="Arial" charset="0"/>
                <a:ea typeface="Arial" charset="0"/>
                <a:cs typeface="Arial" charset="0"/>
              </a:rPr>
              <a:t> </a:t>
            </a:r>
          </a:p>
          <a:p>
            <a:pPr marL="342900" indent="-342900">
              <a:buFont typeface="Arial" charset="0"/>
              <a:buChar char="•"/>
            </a:pPr>
            <a:r>
              <a:rPr lang="en-US" sz="2400" dirty="0">
                <a:latin typeface="Arial" charset="0"/>
                <a:ea typeface="Arial" charset="0"/>
                <a:cs typeface="Arial" charset="0"/>
              </a:rPr>
              <a:t>90% </a:t>
            </a:r>
            <a:r>
              <a:rPr lang="ru-RU" sz="2400" dirty="0">
                <a:latin typeface="Arial" charset="0"/>
                <a:ea typeface="Arial" charset="0"/>
                <a:cs typeface="Arial" charset="0"/>
              </a:rPr>
              <a:t>всех</a:t>
            </a:r>
            <a:r>
              <a:rPr lang="en-US" sz="2400" dirty="0">
                <a:latin typeface="Arial" charset="0"/>
                <a:ea typeface="Arial" charset="0"/>
                <a:cs typeface="Arial" charset="0"/>
              </a:rPr>
              <a:t> HUS </a:t>
            </a:r>
            <a:r>
              <a:rPr lang="ru-RU" sz="2400" dirty="0">
                <a:latin typeface="Arial" charset="0"/>
                <a:ea typeface="Arial" charset="0"/>
                <a:cs typeface="Arial" charset="0"/>
              </a:rPr>
              <a:t>случаев</a:t>
            </a:r>
            <a:r>
              <a:rPr lang="en-US" sz="2400" dirty="0">
                <a:latin typeface="Arial" charset="0"/>
                <a:ea typeface="Arial" charset="0"/>
                <a:cs typeface="Arial" charset="0"/>
              </a:rPr>
              <a:t>  </a:t>
            </a:r>
          </a:p>
          <a:p>
            <a:pPr marL="342900" indent="-342900">
              <a:buFont typeface="Arial" charset="0"/>
              <a:buChar char="•"/>
            </a:pPr>
            <a:r>
              <a:rPr lang="en-US" sz="2400" dirty="0" smtClean="0">
                <a:latin typeface="Arial" charset="0"/>
                <a:ea typeface="Arial" charset="0"/>
                <a:cs typeface="Arial" charset="0"/>
              </a:rPr>
              <a:t>85</a:t>
            </a:r>
            <a:r>
              <a:rPr lang="en-US" sz="2400" dirty="0">
                <a:latin typeface="Arial" charset="0"/>
                <a:ea typeface="Arial" charset="0"/>
                <a:cs typeface="Arial" charset="0"/>
              </a:rPr>
              <a:t>% </a:t>
            </a:r>
            <a:r>
              <a:rPr lang="en-US" sz="2400" dirty="0" err="1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</a:rPr>
              <a:t>STE.coli</a:t>
            </a:r>
            <a:r>
              <a:rPr lang="en-US" sz="2400" dirty="0">
                <a:latin typeface="Arial" charset="0"/>
                <a:ea typeface="Arial" charset="0"/>
                <a:cs typeface="Arial" charset="0"/>
              </a:rPr>
              <a:t> and </a:t>
            </a:r>
            <a:r>
              <a:rPr lang="en-US" sz="2400" dirty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</a:rPr>
              <a:t>Str. pneumonia </a:t>
            </a:r>
            <a:r>
              <a:rPr lang="en-US" sz="2400" dirty="0" smtClean="0">
                <a:latin typeface="Arial" charset="0"/>
                <a:ea typeface="Arial" charset="0"/>
                <a:cs typeface="Arial" charset="0"/>
              </a:rPr>
              <a:t>related</a:t>
            </a:r>
          </a:p>
          <a:p>
            <a:pPr marL="342900" indent="-342900">
              <a:buFont typeface="Arial" charset="0"/>
              <a:buChar char="•"/>
            </a:pPr>
            <a:endParaRPr lang="en-US" sz="2400" b="1" dirty="0">
              <a:latin typeface="Arial" charset="0"/>
              <a:ea typeface="Arial" charset="0"/>
              <a:cs typeface="Arial" charset="0"/>
            </a:endParaRPr>
          </a:p>
          <a:p>
            <a:r>
              <a:rPr lang="en-US" sz="2400" b="1" dirty="0" smtClean="0">
                <a:latin typeface="Arial" charset="0"/>
                <a:ea typeface="Arial" charset="0"/>
                <a:cs typeface="Arial" charset="0"/>
              </a:rPr>
              <a:t>2. </a:t>
            </a:r>
            <a:r>
              <a:rPr lang="ru-RU" sz="2400" b="1" dirty="0" smtClean="0">
                <a:latin typeface="Arial" charset="0"/>
                <a:ea typeface="Arial" charset="0"/>
                <a:cs typeface="Arial" charset="0"/>
              </a:rPr>
              <a:t>Атипичный</a:t>
            </a:r>
            <a:r>
              <a:rPr lang="en-US" sz="2400" b="1" dirty="0" smtClean="0">
                <a:latin typeface="Arial" charset="0"/>
                <a:ea typeface="Arial" charset="0"/>
                <a:cs typeface="Arial" charset="0"/>
              </a:rPr>
              <a:t>:</a:t>
            </a:r>
            <a:r>
              <a:rPr lang="en-US" sz="2400" dirty="0" smtClean="0">
                <a:latin typeface="Arial" charset="0"/>
                <a:ea typeface="Arial" charset="0"/>
                <a:cs typeface="Arial" charset="0"/>
              </a:rPr>
              <a:t> </a:t>
            </a:r>
          </a:p>
          <a:p>
            <a:pPr marL="342900" indent="-342900">
              <a:buFont typeface="Arial" charset="0"/>
              <a:buChar char="•"/>
            </a:pPr>
            <a:r>
              <a:rPr lang="en-US" sz="2400" dirty="0" err="1" smtClean="0">
                <a:latin typeface="Arial" charset="0"/>
                <a:ea typeface="Arial" charset="0"/>
                <a:cs typeface="Arial" charset="0"/>
              </a:rPr>
              <a:t>в</a:t>
            </a:r>
            <a:r>
              <a:rPr lang="en-US" sz="2400" dirty="0" smtClean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400" dirty="0" err="1">
                <a:latin typeface="Arial" charset="0"/>
                <a:ea typeface="Arial" charset="0"/>
                <a:cs typeface="Arial" charset="0"/>
              </a:rPr>
              <a:t>основе</a:t>
            </a:r>
            <a:r>
              <a:rPr lang="en-US" sz="2400" dirty="0">
                <a:latin typeface="Arial" charset="0"/>
                <a:ea typeface="Arial" charset="0"/>
                <a:cs typeface="Arial" charset="0"/>
              </a:rPr>
              <a:t> - </a:t>
            </a:r>
            <a:r>
              <a:rPr lang="ru-RU" sz="2400" dirty="0">
                <a:latin typeface="Arial" charset="0"/>
                <a:ea typeface="Arial" charset="0"/>
                <a:cs typeface="Arial" charset="0"/>
              </a:rPr>
              <a:t>бесконтрольная активация системы </a:t>
            </a:r>
            <a:r>
              <a:rPr lang="ru-RU" sz="2400" dirty="0" smtClean="0">
                <a:latin typeface="Arial" charset="0"/>
                <a:ea typeface="Arial" charset="0"/>
                <a:cs typeface="Arial" charset="0"/>
              </a:rPr>
              <a:t>комплемента</a:t>
            </a:r>
            <a:r>
              <a:rPr lang="en-US" sz="2400" dirty="0" smtClean="0">
                <a:latin typeface="Arial" charset="0"/>
                <a:ea typeface="Arial" charset="0"/>
                <a:cs typeface="Arial" charset="0"/>
              </a:rPr>
              <a:t> </a:t>
            </a:r>
          </a:p>
          <a:p>
            <a:pPr marL="342900" indent="-342900">
              <a:buFont typeface="Arial" charset="0"/>
              <a:buChar char="•"/>
            </a:pPr>
            <a:r>
              <a:rPr lang="ru-RU" sz="2400" dirty="0" smtClean="0">
                <a:latin typeface="Arial" charset="0"/>
                <a:ea typeface="Arial" charset="0"/>
                <a:cs typeface="Arial" charset="0"/>
              </a:rPr>
              <a:t>смертность</a:t>
            </a:r>
            <a:r>
              <a:rPr lang="en-US" sz="2400" dirty="0" smtClean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400" dirty="0">
                <a:latin typeface="Arial" charset="0"/>
                <a:ea typeface="Arial" charset="0"/>
                <a:cs typeface="Arial" charset="0"/>
              </a:rPr>
              <a:t>25% (50-80% </a:t>
            </a:r>
            <a:r>
              <a:rPr lang="ru-RU" sz="2400" dirty="0">
                <a:latin typeface="Arial" charset="0"/>
                <a:ea typeface="Arial" charset="0"/>
                <a:cs typeface="Arial" charset="0"/>
              </a:rPr>
              <a:t>если семейная форма</a:t>
            </a:r>
            <a:r>
              <a:rPr lang="en-US" sz="2400" dirty="0" smtClean="0">
                <a:latin typeface="Arial" charset="0"/>
                <a:ea typeface="Arial" charset="0"/>
                <a:cs typeface="Arial" charset="0"/>
              </a:rPr>
              <a:t>)</a:t>
            </a:r>
          </a:p>
          <a:p>
            <a:pPr marL="342900" indent="-342900">
              <a:buFont typeface="Arial" charset="0"/>
              <a:buChar char="•"/>
            </a:pPr>
            <a:r>
              <a:rPr lang="en-US" sz="2400" dirty="0" smtClean="0">
                <a:latin typeface="Arial" charset="0"/>
                <a:ea typeface="Arial" charset="0"/>
                <a:cs typeface="Arial" charset="0"/>
              </a:rPr>
              <a:t>Treatment</a:t>
            </a:r>
            <a:r>
              <a:rPr lang="en-US" sz="2400" dirty="0">
                <a:latin typeface="Arial" charset="0"/>
                <a:ea typeface="Arial" charset="0"/>
                <a:cs typeface="Arial" charset="0"/>
              </a:rPr>
              <a:t>: </a:t>
            </a:r>
            <a:r>
              <a:rPr lang="en-US" sz="2400" dirty="0" err="1">
                <a:latin typeface="Arial" charset="0"/>
                <a:ea typeface="Arial" charset="0"/>
                <a:cs typeface="Arial" charset="0"/>
              </a:rPr>
              <a:t>Eculizumab</a:t>
            </a:r>
            <a:r>
              <a:rPr lang="en-US" sz="2400" dirty="0">
                <a:latin typeface="Arial" charset="0"/>
                <a:ea typeface="Arial" charset="0"/>
                <a:cs typeface="Arial" charset="0"/>
              </a:rPr>
              <a:t> - </a:t>
            </a:r>
            <a:r>
              <a:rPr lang="ru-RU" sz="2400" dirty="0" err="1">
                <a:latin typeface="Arial" charset="0"/>
                <a:ea typeface="Arial" charset="0"/>
                <a:cs typeface="Arial" charset="0"/>
              </a:rPr>
              <a:t>моноклональные</a:t>
            </a:r>
            <a:r>
              <a:rPr lang="ru-RU" sz="2400" dirty="0">
                <a:latin typeface="Arial" charset="0"/>
                <a:ea typeface="Arial" charset="0"/>
                <a:cs typeface="Arial" charset="0"/>
              </a:rPr>
              <a:t> АТ ингибирующие комплемент</a:t>
            </a:r>
            <a:endParaRPr lang="en-US" sz="2400" dirty="0">
              <a:latin typeface="Arial" charset="0"/>
              <a:ea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0607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368489"/>
            <a:ext cx="10364453" cy="1651379"/>
          </a:xfrm>
        </p:spPr>
        <p:txBody>
          <a:bodyPr/>
          <a:lstStyle/>
          <a:p>
            <a:r>
              <a:rPr lang="en-US" dirty="0" smtClean="0">
                <a:latin typeface="Arial" charset="0"/>
                <a:ea typeface="Arial" charset="0"/>
                <a:cs typeface="Arial" charset="0"/>
              </a:rPr>
              <a:t>TMA (</a:t>
            </a:r>
            <a:r>
              <a:rPr lang="ru-RU" dirty="0">
                <a:latin typeface="Arial" charset="0"/>
                <a:ea typeface="Arial" charset="0"/>
                <a:cs typeface="Arial" charset="0"/>
              </a:rPr>
              <a:t>вторичная тромботическая </a:t>
            </a:r>
            <a:r>
              <a:rPr lang="ru-RU" dirty="0" smtClean="0">
                <a:latin typeface="Arial" charset="0"/>
                <a:ea typeface="Arial" charset="0"/>
                <a:cs typeface="Arial" charset="0"/>
              </a:rPr>
              <a:t>микроангиопатия</a:t>
            </a:r>
            <a:r>
              <a:rPr lang="en-US" dirty="0" smtClean="0">
                <a:latin typeface="Arial" charset="0"/>
                <a:ea typeface="Arial" charset="0"/>
                <a:cs typeface="Arial" charset="0"/>
              </a:rPr>
              <a:t>)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913774" y="2442949"/>
            <a:ext cx="10676543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ru-RU" sz="2000" dirty="0">
                <a:latin typeface="Arial" charset="0"/>
                <a:ea typeface="Arial" charset="0"/>
                <a:cs typeface="Arial" charset="0"/>
              </a:rPr>
              <a:t>Микроангиопатия без "расходования" ф-ров </a:t>
            </a:r>
            <a:r>
              <a:rPr lang="ru-RU" sz="2000" dirty="0" smtClean="0">
                <a:latin typeface="Arial" charset="0"/>
                <a:ea typeface="Arial" charset="0"/>
                <a:cs typeface="Arial" charset="0"/>
              </a:rPr>
              <a:t>свёртывания</a:t>
            </a:r>
            <a:endParaRPr lang="en-US" sz="2000" dirty="0" smtClean="0">
              <a:latin typeface="Arial" charset="0"/>
              <a:ea typeface="Arial" charset="0"/>
              <a:cs typeface="Arial" charset="0"/>
            </a:endParaRPr>
          </a:p>
          <a:p>
            <a:pPr marL="285750" indent="-285750">
              <a:buFont typeface="Arial" charset="0"/>
              <a:buChar char="•"/>
            </a:pPr>
            <a:endParaRPr lang="en-US" sz="2000" dirty="0">
              <a:latin typeface="Arial" charset="0"/>
              <a:ea typeface="Arial" charset="0"/>
              <a:cs typeface="Arial" charset="0"/>
            </a:endParaRPr>
          </a:p>
          <a:p>
            <a:pPr marL="285750" indent="-285750">
              <a:buFont typeface="Arial" charset="0"/>
              <a:buChar char="•"/>
            </a:pPr>
            <a:r>
              <a:rPr lang="ru-RU" sz="2000" dirty="0" err="1" smtClean="0">
                <a:latin typeface="Arial" charset="0"/>
                <a:ea typeface="Arial" charset="0"/>
                <a:cs typeface="Arial" charset="0"/>
              </a:rPr>
              <a:t>эндот</a:t>
            </a:r>
            <a:r>
              <a:rPr lang="mr-IN" sz="2000" dirty="0" err="1">
                <a:latin typeface="Arial" charset="0"/>
                <a:ea typeface="Arial" charset="0"/>
                <a:cs typeface="Arial" charset="0"/>
              </a:rPr>
              <a:t>е</a:t>
            </a:r>
            <a:r>
              <a:rPr lang="ru-RU" sz="2000" dirty="0" smtClean="0">
                <a:latin typeface="Arial" charset="0"/>
                <a:ea typeface="Arial" charset="0"/>
                <a:cs typeface="Arial" charset="0"/>
              </a:rPr>
              <a:t>ли</a:t>
            </a:r>
            <a:r>
              <a:rPr lang="uk-UA" sz="2000" dirty="0" smtClean="0">
                <a:latin typeface="Arial" charset="0"/>
                <a:ea typeface="Arial" charset="0"/>
                <a:cs typeface="Arial" charset="0"/>
              </a:rPr>
              <a:t>й</a:t>
            </a:r>
            <a:r>
              <a:rPr lang="ru-RU" sz="2000" dirty="0" smtClean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ru-RU" sz="2000" dirty="0">
                <a:latin typeface="Arial" charset="0"/>
                <a:ea typeface="Arial" charset="0"/>
                <a:cs typeface="Arial" charset="0"/>
              </a:rPr>
              <a:t>в состоянии активированного тромбоцитоза + </a:t>
            </a:r>
            <a:r>
              <a:rPr lang="en-US" sz="2000" dirty="0" smtClean="0">
                <a:latin typeface="Arial" charset="0"/>
                <a:ea typeface="Arial" charset="0"/>
                <a:cs typeface="Arial" charset="0"/>
              </a:rPr>
              <a:t>↓</a:t>
            </a:r>
            <a:r>
              <a:rPr lang="ru-RU" sz="2000" dirty="0" err="1" smtClean="0">
                <a:latin typeface="Arial" charset="0"/>
                <a:ea typeface="Arial" charset="0"/>
                <a:cs typeface="Arial" charset="0"/>
              </a:rPr>
              <a:t>фибринолиза</a:t>
            </a:r>
            <a:r>
              <a:rPr lang="ru-RU" sz="2000" dirty="0" smtClean="0">
                <a:latin typeface="Arial" charset="0"/>
                <a:ea typeface="Arial" charset="0"/>
                <a:cs typeface="Arial" charset="0"/>
              </a:rPr>
              <a:t> </a:t>
            </a:r>
            <a:endParaRPr lang="en-US" sz="2000" dirty="0">
              <a:latin typeface="Arial" charset="0"/>
              <a:ea typeface="Arial" charset="0"/>
              <a:cs typeface="Arial" charset="0"/>
            </a:endParaRPr>
          </a:p>
          <a:p>
            <a:pPr marL="285750" indent="-285750">
              <a:buFont typeface="Arial" charset="0"/>
              <a:buChar char="•"/>
            </a:pPr>
            <a:endParaRPr lang="en-US" sz="2000" dirty="0">
              <a:latin typeface="Arial" charset="0"/>
              <a:ea typeface="Arial" charset="0"/>
              <a:cs typeface="Arial" charset="0"/>
            </a:endParaRPr>
          </a:p>
          <a:p>
            <a:pPr marL="285750" indent="-285750">
              <a:buFont typeface="Arial" charset="0"/>
              <a:buChar char="•"/>
            </a:pPr>
            <a:r>
              <a:rPr lang="mr-IN" sz="2000" dirty="0" err="1" smtClean="0">
                <a:latin typeface="Arial" charset="0"/>
                <a:ea typeface="Arial" charset="0"/>
                <a:cs typeface="Arial" charset="0"/>
              </a:rPr>
              <a:t>не</a:t>
            </a:r>
            <a:r>
              <a:rPr lang="mr-IN" sz="2000" dirty="0" smtClean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mr-IN" sz="2000" dirty="0" err="1">
                <a:latin typeface="Arial" charset="0"/>
                <a:ea typeface="Arial" charset="0"/>
                <a:cs typeface="Arial" charset="0"/>
              </a:rPr>
              <a:t>происходит</a:t>
            </a:r>
            <a:r>
              <a:rPr lang="mr-IN" sz="2000" dirty="0">
                <a:latin typeface="Arial" charset="0"/>
                <a:ea typeface="Arial" charset="0"/>
                <a:cs typeface="Arial" charset="0"/>
              </a:rPr>
              <a:t>  </a:t>
            </a:r>
            <a:r>
              <a:rPr lang="en-US" sz="2000" dirty="0" smtClean="0">
                <a:latin typeface="Arial" charset="0"/>
                <a:ea typeface="Arial" charset="0"/>
                <a:cs typeface="Arial" charset="0"/>
              </a:rPr>
              <a:t>↑↑ </a:t>
            </a:r>
            <a:r>
              <a:rPr lang="mr-IN" sz="2000" dirty="0" err="1" smtClean="0">
                <a:latin typeface="Arial" charset="0"/>
                <a:ea typeface="Arial" charset="0"/>
                <a:cs typeface="Arial" charset="0"/>
              </a:rPr>
              <a:t>образования</a:t>
            </a:r>
            <a:r>
              <a:rPr lang="mr-IN" sz="2000" dirty="0" smtClean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mr-IN" sz="2000" dirty="0" err="1" smtClean="0">
                <a:latin typeface="Arial" charset="0"/>
                <a:ea typeface="Arial" charset="0"/>
                <a:cs typeface="Arial" charset="0"/>
              </a:rPr>
              <a:t>фибрина</a:t>
            </a:r>
            <a:r>
              <a:rPr lang="en-US" sz="2000" dirty="0" smtClean="0">
                <a:latin typeface="Arial" charset="0"/>
                <a:ea typeface="Arial" charset="0"/>
                <a:cs typeface="Arial" charset="0"/>
              </a:rPr>
              <a:t> (</a:t>
            </a:r>
            <a:r>
              <a:rPr lang="mr-IN" sz="2000" dirty="0" err="1" smtClean="0">
                <a:latin typeface="Arial" charset="0"/>
                <a:ea typeface="Arial" charset="0"/>
                <a:cs typeface="Arial" charset="0"/>
              </a:rPr>
              <a:t>отличие</a:t>
            </a:r>
            <a:r>
              <a:rPr lang="mr-IN" sz="2000" dirty="0" smtClean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mr-IN" sz="2000" dirty="0" err="1">
                <a:latin typeface="Arial" charset="0"/>
                <a:ea typeface="Arial" charset="0"/>
                <a:cs typeface="Arial" charset="0"/>
              </a:rPr>
              <a:t>от</a:t>
            </a:r>
            <a:r>
              <a:rPr lang="mr-IN" sz="20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mr-IN" sz="2000" dirty="0" smtClean="0">
                <a:latin typeface="Arial" charset="0"/>
                <a:ea typeface="Arial" charset="0"/>
                <a:cs typeface="Arial" charset="0"/>
              </a:rPr>
              <a:t>ДВС</a:t>
            </a:r>
            <a:r>
              <a:rPr lang="en-US" sz="2000" dirty="0" smtClean="0">
                <a:latin typeface="Arial" charset="0"/>
                <a:ea typeface="Arial" charset="0"/>
                <a:cs typeface="Arial" charset="0"/>
              </a:rPr>
              <a:t>)</a:t>
            </a:r>
            <a:r>
              <a:rPr lang="mr-IN" sz="2000" dirty="0" smtClean="0">
                <a:latin typeface="Arial" charset="0"/>
                <a:ea typeface="Arial" charset="0"/>
                <a:cs typeface="Arial" charset="0"/>
              </a:rPr>
              <a:t> </a:t>
            </a:r>
            <a:endParaRPr lang="en-US" sz="2000" dirty="0" smtClean="0">
              <a:latin typeface="Arial" charset="0"/>
              <a:ea typeface="Arial" charset="0"/>
              <a:cs typeface="Arial" charset="0"/>
            </a:endParaRPr>
          </a:p>
          <a:p>
            <a:pPr marL="285750" indent="-285750">
              <a:buFont typeface="Arial" charset="0"/>
              <a:buChar char="•"/>
            </a:pPr>
            <a:endParaRPr lang="en-US" sz="2000" dirty="0">
              <a:latin typeface="Arial" charset="0"/>
              <a:ea typeface="Arial" charset="0"/>
              <a:cs typeface="Arial" charset="0"/>
            </a:endParaRPr>
          </a:p>
          <a:p>
            <a:pPr marL="285750" indent="-285750">
              <a:buFont typeface="Arial" charset="0"/>
              <a:buChar char="•"/>
            </a:pPr>
            <a:r>
              <a:rPr lang="uk-UA" sz="2000" dirty="0" err="1" smtClean="0">
                <a:latin typeface="Arial" charset="0"/>
                <a:ea typeface="Arial" charset="0"/>
                <a:cs typeface="Arial" charset="0"/>
              </a:rPr>
              <a:t>похож</a:t>
            </a:r>
            <a:r>
              <a:rPr lang="uk-UA" sz="2000" dirty="0" smtClean="0">
                <a:latin typeface="Arial" charset="0"/>
                <a:ea typeface="Arial" charset="0"/>
                <a:cs typeface="Arial" charset="0"/>
              </a:rPr>
              <a:t> на</a:t>
            </a:r>
            <a:r>
              <a:rPr lang="en-US" sz="2000" dirty="0" smtClean="0">
                <a:latin typeface="Arial" charset="0"/>
                <a:ea typeface="Arial" charset="0"/>
                <a:cs typeface="Arial" charset="0"/>
              </a:rPr>
              <a:t> TTP </a:t>
            </a:r>
            <a:r>
              <a:rPr lang="en-US" sz="2000" dirty="0">
                <a:latin typeface="Arial" charset="0"/>
                <a:ea typeface="Arial" charset="0"/>
                <a:cs typeface="Arial" charset="0"/>
              </a:rPr>
              <a:t>(</a:t>
            </a:r>
            <a:r>
              <a:rPr lang="en-US" sz="2000" dirty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</a:rPr>
              <a:t>N PT/ aPTT</a:t>
            </a:r>
            <a:r>
              <a:rPr lang="en-US" sz="2000" dirty="0">
                <a:latin typeface="Arial" charset="0"/>
                <a:ea typeface="Arial" charset="0"/>
                <a:cs typeface="Arial" charset="0"/>
              </a:rPr>
              <a:t>), </a:t>
            </a:r>
            <a:r>
              <a:rPr lang="bg-BG" sz="2000" dirty="0">
                <a:latin typeface="Arial" charset="0"/>
                <a:ea typeface="Arial" charset="0"/>
                <a:cs typeface="Arial" charset="0"/>
              </a:rPr>
              <a:t>но </a:t>
            </a:r>
            <a:r>
              <a:rPr lang="bg-BG" sz="2000" dirty="0" err="1">
                <a:latin typeface="Arial" charset="0"/>
                <a:ea typeface="Arial" charset="0"/>
                <a:cs typeface="Arial" charset="0"/>
              </a:rPr>
              <a:t>нет</a:t>
            </a:r>
            <a:r>
              <a:rPr lang="bg-BG" sz="20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bg-BG" sz="2000" dirty="0" err="1" smtClean="0">
                <a:latin typeface="Arial" charset="0"/>
                <a:ea typeface="Arial" charset="0"/>
                <a:cs typeface="Arial" charset="0"/>
              </a:rPr>
              <a:t>гемолиза</a:t>
            </a:r>
            <a:r>
              <a:rPr lang="en-US" sz="2000" dirty="0" smtClean="0">
                <a:latin typeface="Arial" charset="0"/>
                <a:ea typeface="Arial" charset="0"/>
                <a:cs typeface="Arial" charset="0"/>
              </a:rPr>
              <a:t> (</a:t>
            </a:r>
            <a:r>
              <a:rPr lang="en-US" sz="2000" dirty="0" smtClean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</a:rPr>
              <a:t>N </a:t>
            </a:r>
            <a:r>
              <a:rPr lang="en-US" sz="2000" dirty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</a:rPr>
              <a:t>LDH</a:t>
            </a:r>
            <a:r>
              <a:rPr lang="en-US" sz="2000" dirty="0" smtClean="0">
                <a:latin typeface="Arial" charset="0"/>
                <a:ea typeface="Arial" charset="0"/>
                <a:cs typeface="Arial" charset="0"/>
              </a:rPr>
              <a:t>), ↑ </a:t>
            </a:r>
            <a:r>
              <a:rPr lang="ru-RU" sz="2000" dirty="0" smtClean="0">
                <a:latin typeface="Arial" charset="0"/>
                <a:ea typeface="Arial" charset="0"/>
                <a:cs typeface="Arial" charset="0"/>
              </a:rPr>
              <a:t>фибрин</a:t>
            </a:r>
            <a:endParaRPr lang="en-US" sz="2000" dirty="0" smtClean="0">
              <a:latin typeface="Arial" charset="0"/>
              <a:ea typeface="Arial" charset="0"/>
              <a:cs typeface="Arial" charset="0"/>
            </a:endParaRPr>
          </a:p>
          <a:p>
            <a:pPr marL="285750" indent="-285750">
              <a:buFont typeface="Arial" charset="0"/>
              <a:buChar char="•"/>
            </a:pPr>
            <a:endParaRPr lang="en-US" sz="2000" b="1" i="1" dirty="0">
              <a:latin typeface="Arial" charset="0"/>
              <a:ea typeface="Arial" charset="0"/>
              <a:cs typeface="Arial" charset="0"/>
            </a:endParaRPr>
          </a:p>
          <a:p>
            <a:pPr marL="285750" indent="-285750">
              <a:buFont typeface="Arial" charset="0"/>
              <a:buChar char="•"/>
            </a:pPr>
            <a:r>
              <a:rPr lang="en-US" sz="2000" dirty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</a:rPr>
              <a:t>ADAMTS 13 </a:t>
            </a:r>
            <a:r>
              <a:rPr lang="en-US" sz="2000" dirty="0" smtClean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</a:rPr>
              <a:t>activity</a:t>
            </a:r>
            <a:r>
              <a:rPr lang="en-US" sz="2000" dirty="0" smtClean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000" dirty="0">
                <a:latin typeface="Arial" charset="0"/>
                <a:ea typeface="Arial" charset="0"/>
                <a:cs typeface="Arial" charset="0"/>
              </a:rPr>
              <a:t>&lt; 57% </a:t>
            </a:r>
            <a:r>
              <a:rPr lang="en-US" sz="2000" dirty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</a:rPr>
              <a:t>(&lt; 10% </a:t>
            </a:r>
            <a:r>
              <a:rPr lang="en-US" sz="2000" dirty="0">
                <a:latin typeface="Arial" charset="0"/>
                <a:ea typeface="Arial" charset="0"/>
                <a:cs typeface="Arial" charset="0"/>
              </a:rPr>
              <a:t>in TTP)</a:t>
            </a:r>
          </a:p>
          <a:p>
            <a:pPr marL="285750" indent="-285750">
              <a:buFont typeface="Arial" charset="0"/>
              <a:buChar char="•"/>
            </a:pPr>
            <a:endParaRPr lang="en-US" sz="2000" dirty="0">
              <a:latin typeface="Arial" charset="0"/>
              <a:ea typeface="Arial" charset="0"/>
              <a:cs typeface="Arial" charset="0"/>
            </a:endParaRPr>
          </a:p>
          <a:p>
            <a:pPr marL="285750" indent="-285750">
              <a:buFont typeface="Arial" charset="0"/>
              <a:buChar char="•"/>
            </a:pPr>
            <a:r>
              <a:rPr lang="bg-BG" sz="2000" dirty="0">
                <a:latin typeface="Arial" charset="0"/>
                <a:ea typeface="Arial" charset="0"/>
                <a:cs typeface="Arial" charset="0"/>
              </a:rPr>
              <a:t>Клинически: </a:t>
            </a:r>
            <a:r>
              <a:rPr lang="bg-BG" sz="2000" dirty="0" err="1">
                <a:latin typeface="Arial" charset="0"/>
                <a:ea typeface="Arial" charset="0"/>
                <a:cs typeface="Arial" charset="0"/>
              </a:rPr>
              <a:t>тромбоцитопения</a:t>
            </a:r>
            <a:r>
              <a:rPr lang="bg-BG" sz="20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000" dirty="0">
                <a:latin typeface="Arial" charset="0"/>
                <a:ea typeface="Arial" charset="0"/>
                <a:cs typeface="Arial" charset="0"/>
              </a:rPr>
              <a:t>+</a:t>
            </a:r>
            <a:r>
              <a:rPr lang="en-US" sz="2000" dirty="0" smtClean="0">
                <a:latin typeface="Arial" charset="0"/>
                <a:ea typeface="Arial" charset="0"/>
                <a:cs typeface="Arial" charset="0"/>
              </a:rPr>
              <a:t> MSOF</a:t>
            </a:r>
            <a:endParaRPr lang="en-US" sz="2000" dirty="0">
              <a:latin typeface="Arial" charset="0"/>
              <a:ea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979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810" y="1"/>
            <a:ext cx="11264348" cy="1550504"/>
          </a:xfrm>
        </p:spPr>
        <p:txBody>
          <a:bodyPr>
            <a:normAutofit/>
          </a:bodyPr>
          <a:lstStyle/>
          <a:p>
            <a:r>
              <a:rPr lang="en-US" sz="4000" dirty="0" smtClean="0">
                <a:latin typeface="Arial" charset="0"/>
                <a:ea typeface="Arial" charset="0"/>
                <a:cs typeface="Arial" charset="0"/>
              </a:rPr>
              <a:t>TMA</a:t>
            </a:r>
            <a:endParaRPr lang="en-US" sz="4000" dirty="0"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8353" y="1726716"/>
            <a:ext cx="4411835" cy="332295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34353" y="1726715"/>
            <a:ext cx="4418022" cy="332295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128353" y="5225882"/>
            <a:ext cx="1069060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latin typeface="Arial" charset="0"/>
                <a:ea typeface="Arial" charset="0"/>
                <a:cs typeface="Arial" charset="0"/>
              </a:rPr>
              <a:t>Сниженный</a:t>
            </a:r>
            <a:r>
              <a:rPr lang="en-US" sz="2000" b="1" dirty="0" smtClean="0">
                <a:latin typeface="Arial" charset="0"/>
                <a:ea typeface="Arial" charset="0"/>
                <a:cs typeface="Arial" charset="0"/>
              </a:rPr>
              <a:t> ADAMTS </a:t>
            </a:r>
            <a:r>
              <a:rPr lang="en-US" sz="2000" b="1" dirty="0">
                <a:latin typeface="Arial" charset="0"/>
                <a:ea typeface="Arial" charset="0"/>
                <a:cs typeface="Arial" charset="0"/>
              </a:rPr>
              <a:t>13 </a:t>
            </a:r>
            <a:r>
              <a:rPr lang="en-US" sz="2000" dirty="0" smtClean="0">
                <a:latin typeface="Arial" charset="0"/>
                <a:ea typeface="Arial" charset="0"/>
                <a:cs typeface="Arial" charset="0"/>
              </a:rPr>
              <a:t>(</a:t>
            </a:r>
            <a:r>
              <a:rPr lang="ru-RU" sz="2000" dirty="0">
                <a:latin typeface="Arial" charset="0"/>
                <a:ea typeface="Arial" charset="0"/>
                <a:cs typeface="Arial" charset="0"/>
              </a:rPr>
              <a:t>результат</a:t>
            </a:r>
            <a:r>
              <a:rPr lang="ru-RU" sz="2000" dirty="0" smtClean="0">
                <a:latin typeface="Arial" charset="0"/>
                <a:ea typeface="Arial" charset="0"/>
                <a:cs typeface="Arial" charset="0"/>
              </a:rPr>
              <a:t>:</a:t>
            </a:r>
            <a:r>
              <a:rPr lang="en-US" sz="2000" dirty="0" smtClean="0">
                <a:latin typeface="Arial" charset="0"/>
                <a:ea typeface="Arial" charset="0"/>
                <a:cs typeface="Arial" charset="0"/>
              </a:rPr>
              <a:t> ↑ </a:t>
            </a:r>
            <a:r>
              <a:rPr lang="en-US" sz="2000" dirty="0">
                <a:latin typeface="Arial" charset="0"/>
                <a:ea typeface="Arial" charset="0"/>
                <a:cs typeface="Arial" charset="0"/>
              </a:rPr>
              <a:t>vWF</a:t>
            </a:r>
            <a:r>
              <a:rPr lang="en-US" sz="2000" dirty="0" smtClean="0">
                <a:latin typeface="Arial" charset="0"/>
                <a:ea typeface="Arial" charset="0"/>
                <a:cs typeface="Arial" charset="0"/>
              </a:rPr>
              <a:t>)</a:t>
            </a:r>
          </a:p>
          <a:p>
            <a:r>
              <a:rPr lang="en-US" sz="2000" dirty="0" smtClean="0">
                <a:latin typeface="Arial" charset="0"/>
                <a:ea typeface="Arial" charset="0"/>
                <a:cs typeface="Arial" charset="0"/>
              </a:rPr>
              <a:t> </a:t>
            </a:r>
          </a:p>
          <a:p>
            <a:r>
              <a:rPr lang="en-US" sz="2000" b="1" dirty="0" smtClean="0">
                <a:latin typeface="Arial" charset="0"/>
                <a:ea typeface="Arial" charset="0"/>
                <a:cs typeface="Arial" charset="0"/>
              </a:rPr>
              <a:t>vWF </a:t>
            </a:r>
            <a:r>
              <a:rPr lang="ru-RU" sz="2000" dirty="0" err="1" smtClean="0">
                <a:latin typeface="Arial" charset="0"/>
                <a:ea typeface="Arial" charset="0"/>
                <a:cs typeface="Arial" charset="0"/>
              </a:rPr>
              <a:t>мультимеры</a:t>
            </a:r>
            <a:r>
              <a:rPr lang="en-US" sz="2000" dirty="0" smtClean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000" b="1" dirty="0" smtClean="0">
                <a:latin typeface="Arial" charset="0"/>
                <a:ea typeface="Arial" charset="0"/>
                <a:cs typeface="Arial" charset="0"/>
              </a:rPr>
              <a:t>+ PLT</a:t>
            </a:r>
            <a:r>
              <a:rPr lang="en-US" sz="2000" dirty="0" smtClean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000" dirty="0">
                <a:latin typeface="Arial" charset="0"/>
                <a:ea typeface="Arial" charset="0"/>
                <a:cs typeface="Arial" charset="0"/>
              </a:rPr>
              <a:t>= </a:t>
            </a:r>
            <a:r>
              <a:rPr lang="ru-RU" sz="2000" b="1" dirty="0">
                <a:latin typeface="Arial" charset="0"/>
                <a:ea typeface="Arial" charset="0"/>
                <a:cs typeface="Arial" charset="0"/>
              </a:rPr>
              <a:t>большие</a:t>
            </a:r>
            <a:r>
              <a:rPr lang="en-US" sz="2000" b="1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ru-RU" sz="2000" b="1" dirty="0" smtClean="0">
                <a:latin typeface="Arial" charset="0"/>
                <a:ea typeface="Arial" charset="0"/>
                <a:cs typeface="Arial" charset="0"/>
              </a:rPr>
              <a:t>тромбы</a:t>
            </a:r>
            <a:endParaRPr lang="en-US" sz="2000" b="1" dirty="0" smtClean="0">
              <a:latin typeface="Arial" charset="0"/>
              <a:ea typeface="Arial" charset="0"/>
              <a:cs typeface="Arial" charset="0"/>
            </a:endParaRPr>
          </a:p>
          <a:p>
            <a:endParaRPr lang="en-US" sz="2000" b="1" dirty="0" smtClean="0">
              <a:latin typeface="Arial" charset="0"/>
              <a:ea typeface="Arial" charset="0"/>
              <a:cs typeface="Arial" charset="0"/>
            </a:endParaRPr>
          </a:p>
          <a:p>
            <a:r>
              <a:rPr lang="uk-UA" sz="2000" b="1" dirty="0" smtClean="0">
                <a:latin typeface="Arial" charset="0"/>
                <a:ea typeface="Arial" charset="0"/>
                <a:cs typeface="Arial" charset="0"/>
              </a:rPr>
              <a:t>У</a:t>
            </a:r>
            <a:r>
              <a:rPr lang="ru-RU" sz="2000" b="1" dirty="0" err="1" smtClean="0">
                <a:latin typeface="Arial" charset="0"/>
                <a:ea typeface="Arial" charset="0"/>
                <a:cs typeface="Arial" charset="0"/>
              </a:rPr>
              <a:t>величенный</a:t>
            </a:r>
            <a:r>
              <a:rPr lang="en-US" sz="2000" dirty="0" smtClean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000" b="1" dirty="0" smtClean="0">
                <a:latin typeface="Arial" charset="0"/>
                <a:ea typeface="Arial" charset="0"/>
                <a:cs typeface="Arial" charset="0"/>
              </a:rPr>
              <a:t>PAI-1 </a:t>
            </a:r>
            <a:r>
              <a:rPr lang="en-US" sz="2000" dirty="0" smtClean="0">
                <a:latin typeface="Arial" charset="0"/>
                <a:ea typeface="Arial" charset="0"/>
                <a:cs typeface="Arial" charset="0"/>
              </a:rPr>
              <a:t>(</a:t>
            </a:r>
            <a:r>
              <a:rPr lang="ru-RU" sz="2000" dirty="0">
                <a:latin typeface="Arial" charset="0"/>
                <a:ea typeface="Arial" charset="0"/>
                <a:cs typeface="Arial" charset="0"/>
              </a:rPr>
              <a:t>результат</a:t>
            </a:r>
            <a:r>
              <a:rPr lang="ru-RU" sz="2000" dirty="0" smtClean="0">
                <a:latin typeface="Arial" charset="0"/>
                <a:ea typeface="Arial" charset="0"/>
                <a:cs typeface="Arial" charset="0"/>
              </a:rPr>
              <a:t>:</a:t>
            </a:r>
            <a:r>
              <a:rPr lang="en-US" sz="2000" dirty="0" smtClean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ru-RU" sz="2000" dirty="0">
                <a:latin typeface="Arial" charset="0"/>
                <a:ea typeface="Arial" charset="0"/>
                <a:cs typeface="Arial" charset="0"/>
              </a:rPr>
              <a:t>сниженный </a:t>
            </a:r>
            <a:r>
              <a:rPr lang="ru-RU" sz="2000" dirty="0" err="1" smtClean="0">
                <a:latin typeface="Arial" charset="0"/>
                <a:ea typeface="Arial" charset="0"/>
                <a:cs typeface="Arial" charset="0"/>
              </a:rPr>
              <a:t>фибринолиз</a:t>
            </a:r>
            <a:r>
              <a:rPr lang="en-US" sz="2000" dirty="0" smtClean="0">
                <a:latin typeface="Arial" charset="0"/>
                <a:ea typeface="Arial" charset="0"/>
                <a:cs typeface="Arial" charset="0"/>
              </a:rPr>
              <a:t>) </a:t>
            </a:r>
            <a:endParaRPr lang="en-US" sz="2000" dirty="0">
              <a:latin typeface="Arial" charset="0"/>
              <a:ea typeface="Arial" charset="0"/>
              <a:cs typeface="Arial" charset="0"/>
            </a:endParaRPr>
          </a:p>
          <a:p>
            <a:endParaRPr lang="en-US" sz="2000" dirty="0">
              <a:latin typeface="Arial" charset="0"/>
              <a:ea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96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76895" y="439838"/>
            <a:ext cx="10168584" cy="5770957"/>
          </a:xfrm>
        </p:spPr>
        <p:txBody>
          <a:bodyPr>
            <a:normAutofit/>
          </a:bodyPr>
          <a:lstStyle/>
          <a:p>
            <a:pPr algn="l"/>
            <a:r>
              <a:rPr lang="ru-RU" sz="2400" b="1" i="1" dirty="0">
                <a:latin typeface="Arial" charset="0"/>
                <a:ea typeface="Arial" charset="0"/>
                <a:cs typeface="Arial" charset="0"/>
              </a:rPr>
              <a:t>Ранняя точка зрения</a:t>
            </a:r>
            <a:r>
              <a:rPr lang="ru-RU" sz="2400" i="1" dirty="0">
                <a:latin typeface="Arial" charset="0"/>
                <a:ea typeface="Arial" charset="0"/>
                <a:cs typeface="Arial" charset="0"/>
              </a:rPr>
              <a:t>: </a:t>
            </a:r>
            <a:r>
              <a:rPr lang="en-US" sz="2400" i="1" dirty="0" smtClean="0">
                <a:latin typeface="Arial" charset="0"/>
                <a:ea typeface="Arial" charset="0"/>
                <a:cs typeface="Arial" charset="0"/>
              </a:rPr>
              <a:t/>
            </a:r>
            <a:br>
              <a:rPr lang="en-US" sz="2400" i="1" dirty="0" smtClean="0">
                <a:latin typeface="Arial" charset="0"/>
                <a:ea typeface="Arial" charset="0"/>
                <a:cs typeface="Arial" charset="0"/>
              </a:rPr>
            </a:br>
            <a:r>
              <a:rPr lang="en-US" sz="2400" i="1" dirty="0" smtClean="0">
                <a:latin typeface="Arial" charset="0"/>
                <a:ea typeface="Arial" charset="0"/>
                <a:cs typeface="Arial" charset="0"/>
              </a:rPr>
              <a:t/>
            </a:r>
            <a:br>
              <a:rPr lang="en-US" sz="2400" i="1" dirty="0" smtClean="0">
                <a:latin typeface="Arial" charset="0"/>
                <a:ea typeface="Arial" charset="0"/>
                <a:cs typeface="Arial" charset="0"/>
              </a:rPr>
            </a:br>
            <a:r>
              <a:rPr lang="ru-RU" sz="2400" dirty="0" err="1" smtClean="0">
                <a:latin typeface="Arial" charset="0"/>
                <a:ea typeface="Arial" charset="0"/>
                <a:cs typeface="Arial" charset="0"/>
              </a:rPr>
              <a:t>коагуляционные</a:t>
            </a:r>
            <a:r>
              <a:rPr lang="ru-RU" sz="2400" dirty="0" smtClean="0">
                <a:latin typeface="Arial" charset="0"/>
                <a:ea typeface="Arial" charset="0"/>
                <a:cs typeface="Arial" charset="0"/>
              </a:rPr>
              <a:t> нарушения</a:t>
            </a:r>
            <a:r>
              <a:rPr lang="en-US" sz="2400" dirty="0" smtClean="0">
                <a:latin typeface="Arial" charset="0"/>
                <a:ea typeface="Arial" charset="0"/>
                <a:cs typeface="Arial" charset="0"/>
              </a:rPr>
              <a:t> -</a:t>
            </a:r>
            <a:r>
              <a:rPr lang="ru-RU" sz="2400" dirty="0" smtClean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ru-RU" sz="2400" dirty="0">
                <a:latin typeface="Arial" charset="0"/>
                <a:ea typeface="Arial" charset="0"/>
                <a:cs typeface="Arial" charset="0"/>
              </a:rPr>
              <a:t>следствие критического </a:t>
            </a:r>
            <a:r>
              <a:rPr lang="ru-RU" sz="2400" dirty="0" smtClean="0">
                <a:latin typeface="Arial" charset="0"/>
                <a:ea typeface="Arial" charset="0"/>
                <a:cs typeface="Arial" charset="0"/>
              </a:rPr>
              <a:t>состояния</a:t>
            </a:r>
            <a:r>
              <a:rPr lang="en-US" sz="2400" dirty="0" smtClean="0">
                <a:latin typeface="Arial" charset="0"/>
                <a:ea typeface="Arial" charset="0"/>
                <a:cs typeface="Arial" charset="0"/>
              </a:rPr>
              <a:t/>
            </a:r>
            <a:br>
              <a:rPr lang="en-US" sz="2400" dirty="0" smtClean="0">
                <a:latin typeface="Arial" charset="0"/>
                <a:ea typeface="Arial" charset="0"/>
                <a:cs typeface="Arial" charset="0"/>
              </a:rPr>
            </a:br>
            <a:r>
              <a:rPr lang="en-US" sz="2400" dirty="0">
                <a:latin typeface="Arial" charset="0"/>
                <a:ea typeface="Arial" charset="0"/>
                <a:cs typeface="Arial" charset="0"/>
              </a:rPr>
              <a:t/>
            </a:r>
            <a:br>
              <a:rPr lang="en-US" sz="2400" dirty="0">
                <a:latin typeface="Arial" charset="0"/>
                <a:ea typeface="Arial" charset="0"/>
                <a:cs typeface="Arial" charset="0"/>
              </a:rPr>
            </a:br>
            <a:r>
              <a:rPr lang="ru-RU" sz="2400" dirty="0" smtClean="0">
                <a:latin typeface="Arial" charset="0"/>
                <a:ea typeface="Arial" charset="0"/>
                <a:cs typeface="Arial" charset="0"/>
              </a:rPr>
              <a:t>Аналогия</a:t>
            </a:r>
            <a:r>
              <a:rPr lang="ru-RU" sz="2400" dirty="0">
                <a:latin typeface="Arial" charset="0"/>
                <a:ea typeface="Arial" charset="0"/>
                <a:cs typeface="Arial" charset="0"/>
              </a:rPr>
              <a:t>: </a:t>
            </a:r>
            <a:r>
              <a:rPr lang="ru-RU" sz="2400" dirty="0" err="1">
                <a:latin typeface="Arial" charset="0"/>
                <a:ea typeface="Arial" charset="0"/>
                <a:cs typeface="Arial" charset="0"/>
              </a:rPr>
              <a:t>супрессия</a:t>
            </a:r>
            <a:r>
              <a:rPr lang="ru-RU" sz="24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ru-RU" sz="2400" dirty="0" err="1">
                <a:latin typeface="Arial" charset="0"/>
                <a:ea typeface="Arial" charset="0"/>
                <a:cs typeface="Arial" charset="0"/>
              </a:rPr>
              <a:t>эритропоэза</a:t>
            </a:r>
            <a:r>
              <a:rPr lang="ru-RU" sz="24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ru-RU" sz="2400" dirty="0" smtClean="0">
                <a:latin typeface="Arial" charset="0"/>
                <a:ea typeface="Arial" charset="0"/>
                <a:cs typeface="Arial" charset="0"/>
              </a:rPr>
              <a:t>при сепсисе</a:t>
            </a:r>
            <a:r>
              <a:rPr lang="en-US" sz="2400" dirty="0" smtClean="0">
                <a:latin typeface="Arial" charset="0"/>
                <a:ea typeface="Arial" charset="0"/>
                <a:cs typeface="Arial" charset="0"/>
              </a:rPr>
              <a:t/>
            </a:r>
            <a:br>
              <a:rPr lang="en-US" sz="2400" dirty="0" smtClean="0">
                <a:latin typeface="Arial" charset="0"/>
                <a:ea typeface="Arial" charset="0"/>
                <a:cs typeface="Arial" charset="0"/>
              </a:rPr>
            </a:br>
            <a:r>
              <a:rPr lang="en-US" sz="2400" dirty="0">
                <a:latin typeface="Arial" charset="0"/>
                <a:ea typeface="Arial" charset="0"/>
                <a:cs typeface="Arial" charset="0"/>
              </a:rPr>
              <a:t/>
            </a:r>
            <a:br>
              <a:rPr lang="en-US" sz="2400" dirty="0">
                <a:latin typeface="Arial" charset="0"/>
                <a:ea typeface="Arial" charset="0"/>
                <a:cs typeface="Arial" charset="0"/>
              </a:rPr>
            </a:br>
            <a:r>
              <a:rPr lang="en-US" sz="2400" dirty="0" smtClean="0">
                <a:latin typeface="Arial" charset="0"/>
                <a:ea typeface="Arial" charset="0"/>
                <a:cs typeface="Arial" charset="0"/>
              </a:rPr>
              <a:t/>
            </a:r>
            <a:br>
              <a:rPr lang="en-US" sz="2400" dirty="0" smtClean="0">
                <a:latin typeface="Arial" charset="0"/>
                <a:ea typeface="Arial" charset="0"/>
                <a:cs typeface="Arial" charset="0"/>
              </a:rPr>
            </a:br>
            <a:r>
              <a:rPr lang="en-US" sz="2400" b="1" dirty="0">
                <a:latin typeface="Arial" charset="0"/>
                <a:ea typeface="Arial" charset="0"/>
                <a:cs typeface="Arial" charset="0"/>
              </a:rPr>
              <a:t/>
            </a:r>
            <a:br>
              <a:rPr lang="en-US" sz="2400" b="1" dirty="0">
                <a:latin typeface="Arial" charset="0"/>
                <a:ea typeface="Arial" charset="0"/>
                <a:cs typeface="Arial" charset="0"/>
              </a:rPr>
            </a:br>
            <a:r>
              <a:rPr lang="ru-RU" sz="2400" b="1" i="1" dirty="0" smtClean="0">
                <a:latin typeface="Arial" charset="0"/>
                <a:ea typeface="Arial" charset="0"/>
                <a:cs typeface="Arial" charset="0"/>
              </a:rPr>
              <a:t>Современные </a:t>
            </a:r>
            <a:r>
              <a:rPr lang="ru-RU" sz="2400" b="1" i="1" dirty="0">
                <a:latin typeface="Arial" charset="0"/>
                <a:ea typeface="Arial" charset="0"/>
                <a:cs typeface="Arial" charset="0"/>
              </a:rPr>
              <a:t>доказательства</a:t>
            </a:r>
            <a:r>
              <a:rPr lang="ru-RU" sz="2400" i="1" dirty="0">
                <a:latin typeface="Arial" charset="0"/>
                <a:ea typeface="Arial" charset="0"/>
                <a:cs typeface="Arial" charset="0"/>
              </a:rPr>
              <a:t>: </a:t>
            </a:r>
            <a:r>
              <a:rPr lang="en-US" sz="2400" dirty="0" smtClean="0">
                <a:latin typeface="Arial" charset="0"/>
                <a:ea typeface="Arial" charset="0"/>
                <a:cs typeface="Arial" charset="0"/>
              </a:rPr>
              <a:t/>
            </a:r>
            <a:br>
              <a:rPr lang="en-US" sz="2400" dirty="0" smtClean="0">
                <a:latin typeface="Arial" charset="0"/>
                <a:ea typeface="Arial" charset="0"/>
                <a:cs typeface="Arial" charset="0"/>
              </a:rPr>
            </a:br>
            <a:r>
              <a:rPr lang="en-US" sz="2400" dirty="0" smtClean="0">
                <a:latin typeface="Arial" charset="0"/>
                <a:ea typeface="Arial" charset="0"/>
                <a:cs typeface="Arial" charset="0"/>
              </a:rPr>
              <a:t/>
            </a:r>
            <a:br>
              <a:rPr lang="en-US" sz="2400" dirty="0" smtClean="0">
                <a:latin typeface="Arial" charset="0"/>
                <a:ea typeface="Arial" charset="0"/>
                <a:cs typeface="Arial" charset="0"/>
              </a:rPr>
            </a:br>
            <a:r>
              <a:rPr lang="ru-RU" sz="2400" b="1" dirty="0" smtClean="0">
                <a:latin typeface="Arial" charset="0"/>
                <a:ea typeface="Arial" charset="0"/>
                <a:cs typeface="Arial" charset="0"/>
              </a:rPr>
              <a:t>микроангиопатия</a:t>
            </a:r>
            <a:r>
              <a:rPr lang="en-US" sz="2400" dirty="0" smtClean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ru-RU" sz="2400" dirty="0" smtClean="0">
                <a:latin typeface="Arial" charset="0"/>
                <a:ea typeface="Arial" charset="0"/>
                <a:cs typeface="Arial" charset="0"/>
              </a:rPr>
              <a:t>+</a:t>
            </a:r>
            <a:r>
              <a:rPr lang="en-US" sz="2400" dirty="0" smtClean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ru-RU" sz="2400" b="1" dirty="0" smtClean="0">
                <a:latin typeface="Arial" charset="0"/>
                <a:ea typeface="Arial" charset="0"/>
                <a:cs typeface="Arial" charset="0"/>
              </a:rPr>
              <a:t>тромбоцитопения</a:t>
            </a:r>
            <a:r>
              <a:rPr lang="ru-RU" sz="2400" dirty="0" smtClean="0">
                <a:latin typeface="Arial" charset="0"/>
                <a:ea typeface="Arial" charset="0"/>
                <a:cs typeface="Arial" charset="0"/>
              </a:rPr>
              <a:t> - </a:t>
            </a:r>
            <a:r>
              <a:rPr lang="ru-RU" sz="2400" dirty="0">
                <a:latin typeface="Arial" charset="0"/>
                <a:ea typeface="Arial" charset="0"/>
                <a:cs typeface="Arial" charset="0"/>
              </a:rPr>
              <a:t>"драйвер" </a:t>
            </a:r>
            <a:r>
              <a:rPr lang="en-US" sz="2400" dirty="0" smtClean="0">
                <a:latin typeface="Arial" charset="0"/>
                <a:ea typeface="Arial" charset="0"/>
                <a:cs typeface="Arial" charset="0"/>
              </a:rPr>
              <a:t>MOF</a:t>
            </a:r>
            <a:br>
              <a:rPr lang="en-US" sz="2400" dirty="0" smtClean="0">
                <a:latin typeface="Arial" charset="0"/>
                <a:ea typeface="Arial" charset="0"/>
                <a:cs typeface="Arial" charset="0"/>
              </a:rPr>
            </a:br>
            <a:r>
              <a:rPr lang="en-US" sz="2400" b="1" dirty="0" smtClean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</a:rPr>
              <a:t>TAMOF</a:t>
            </a:r>
            <a:r>
              <a:rPr lang="en-US" sz="2400" dirty="0" smtClean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</a:rPr>
              <a:t> (Thrombocytopenia-associated MOF)</a:t>
            </a:r>
            <a:r>
              <a:rPr lang="en-US" sz="2400" dirty="0" smtClean="0">
                <a:latin typeface="Arial" charset="0"/>
                <a:ea typeface="Arial" charset="0"/>
                <a:cs typeface="Arial" charset="0"/>
              </a:rPr>
              <a:t/>
            </a:r>
            <a:br>
              <a:rPr lang="en-US" sz="2400" dirty="0" smtClean="0">
                <a:latin typeface="Arial" charset="0"/>
                <a:ea typeface="Arial" charset="0"/>
                <a:cs typeface="Arial" charset="0"/>
              </a:rPr>
            </a:br>
            <a:r>
              <a:rPr lang="en-US" sz="2400" dirty="0">
                <a:latin typeface="Arial" charset="0"/>
                <a:ea typeface="Arial" charset="0"/>
                <a:cs typeface="Arial" charset="0"/>
              </a:rPr>
              <a:t/>
            </a:r>
            <a:br>
              <a:rPr lang="en-US" sz="2400" dirty="0">
                <a:latin typeface="Arial" charset="0"/>
                <a:ea typeface="Arial" charset="0"/>
                <a:cs typeface="Arial" charset="0"/>
              </a:rPr>
            </a:br>
            <a:r>
              <a:rPr lang="ru-RU" sz="2400" dirty="0" smtClean="0">
                <a:latin typeface="Arial" charset="0"/>
                <a:ea typeface="Arial" charset="0"/>
                <a:cs typeface="Arial" charset="0"/>
              </a:rPr>
              <a:t>Аналогия</a:t>
            </a:r>
            <a:r>
              <a:rPr lang="ru-RU" sz="2400" dirty="0">
                <a:latin typeface="Arial" charset="0"/>
                <a:ea typeface="Arial" charset="0"/>
                <a:cs typeface="Arial" charset="0"/>
              </a:rPr>
              <a:t>: артериальная гипотензия - "драйвер" </a:t>
            </a:r>
            <a:r>
              <a:rPr lang="en-US" sz="2400" dirty="0" smtClean="0">
                <a:latin typeface="Arial" charset="0"/>
                <a:ea typeface="Arial" charset="0"/>
                <a:cs typeface="Arial" charset="0"/>
              </a:rPr>
              <a:t>MODS</a:t>
            </a:r>
            <a:r>
              <a:rPr lang="ru-RU" sz="2400" dirty="0" smtClean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ru-RU" sz="2400" dirty="0">
                <a:latin typeface="Arial" charset="0"/>
                <a:ea typeface="Arial" charset="0"/>
                <a:cs typeface="Arial" charset="0"/>
              </a:rPr>
              <a:t>при шоке </a:t>
            </a:r>
            <a:endParaRPr lang="en-US" sz="2400" dirty="0">
              <a:latin typeface="Arial" charset="0"/>
              <a:ea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5871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>
                <a:latin typeface="Arial" charset="0"/>
                <a:ea typeface="Arial" charset="0"/>
                <a:cs typeface="Arial" charset="0"/>
              </a:rPr>
              <a:t>TMA treatment</a:t>
            </a:r>
            <a:endParaRPr lang="en-US" sz="4000" dirty="0"/>
          </a:p>
        </p:txBody>
      </p:sp>
      <p:sp>
        <p:nvSpPr>
          <p:cNvPr id="3" name="TextBox 2"/>
          <p:cNvSpPr txBox="1"/>
          <p:nvPr/>
        </p:nvSpPr>
        <p:spPr>
          <a:xfrm>
            <a:off x="913775" y="2703443"/>
            <a:ext cx="9422921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charset="0"/>
              <a:buChar char="•"/>
            </a:pPr>
            <a:r>
              <a:rPr lang="ru-RU" sz="2800" dirty="0">
                <a:latin typeface="Arial" charset="0"/>
                <a:ea typeface="Arial" charset="0"/>
                <a:cs typeface="Arial" charset="0"/>
              </a:rPr>
              <a:t>Активированный</a:t>
            </a:r>
            <a:r>
              <a:rPr lang="en-US" sz="2800" dirty="0" smtClean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800" dirty="0">
                <a:latin typeface="Arial" charset="0"/>
                <a:ea typeface="Arial" charset="0"/>
                <a:cs typeface="Arial" charset="0"/>
              </a:rPr>
              <a:t>protein C</a:t>
            </a:r>
          </a:p>
          <a:p>
            <a:pPr marL="342900" indent="-342900">
              <a:buFont typeface="Arial" charset="0"/>
              <a:buChar char="•"/>
            </a:pPr>
            <a:endParaRPr lang="en-US" sz="2800" dirty="0">
              <a:latin typeface="Arial" charset="0"/>
              <a:ea typeface="Arial" charset="0"/>
              <a:cs typeface="Arial" charset="0"/>
            </a:endParaRPr>
          </a:p>
          <a:p>
            <a:pPr marL="342900" indent="-342900">
              <a:buFont typeface="Arial" charset="0"/>
              <a:buChar char="•"/>
            </a:pPr>
            <a:r>
              <a:rPr lang="bg-BG" sz="2800" dirty="0" err="1">
                <a:latin typeface="Arial" charset="0"/>
                <a:ea typeface="Arial" charset="0"/>
                <a:cs typeface="Arial" charset="0"/>
              </a:rPr>
              <a:t>Плазмаферез</a:t>
            </a:r>
            <a:r>
              <a:rPr lang="bg-BG" sz="2800" dirty="0">
                <a:latin typeface="Arial" charset="0"/>
                <a:ea typeface="Arial" charset="0"/>
                <a:cs typeface="Arial" charset="0"/>
              </a:rPr>
              <a:t> в течение 9 </a:t>
            </a:r>
            <a:r>
              <a:rPr lang="bg-BG" sz="2800" dirty="0" err="1" smtClean="0">
                <a:latin typeface="Arial" charset="0"/>
                <a:ea typeface="Arial" charset="0"/>
                <a:cs typeface="Arial" charset="0"/>
              </a:rPr>
              <a:t>дней</a:t>
            </a:r>
            <a:endParaRPr lang="en-US" sz="2800" dirty="0" smtClean="0">
              <a:latin typeface="Arial" charset="0"/>
              <a:ea typeface="Arial" charset="0"/>
              <a:cs typeface="Arial" charset="0"/>
            </a:endParaRPr>
          </a:p>
          <a:p>
            <a:pPr marL="342900" indent="-342900">
              <a:buFont typeface="Arial" charset="0"/>
              <a:buChar char="•"/>
            </a:pPr>
            <a:endParaRPr lang="en-US" sz="2800" dirty="0">
              <a:latin typeface="Arial" charset="0"/>
              <a:ea typeface="Arial" charset="0"/>
              <a:cs typeface="Arial" charset="0"/>
            </a:endParaRPr>
          </a:p>
          <a:p>
            <a:pPr marL="342900" indent="-342900">
              <a:buFont typeface="Arial" charset="0"/>
              <a:buChar char="•"/>
            </a:pPr>
            <a:r>
              <a:rPr lang="ru-RU" sz="2800" dirty="0">
                <a:latin typeface="Arial" charset="0"/>
                <a:ea typeface="Arial" charset="0"/>
                <a:cs typeface="Arial" charset="0"/>
              </a:rPr>
              <a:t>Лечение </a:t>
            </a:r>
            <a:r>
              <a:rPr lang="ru-RU" sz="2800" dirty="0" err="1">
                <a:latin typeface="Arial" charset="0"/>
                <a:ea typeface="Arial" charset="0"/>
                <a:cs typeface="Arial" charset="0"/>
              </a:rPr>
              <a:t>полиорганной</a:t>
            </a:r>
            <a:r>
              <a:rPr lang="ru-RU" sz="2800" dirty="0">
                <a:latin typeface="Arial" charset="0"/>
                <a:ea typeface="Arial" charset="0"/>
                <a:cs typeface="Arial" charset="0"/>
              </a:rPr>
              <a:t> недостаточности</a:t>
            </a:r>
            <a:endParaRPr lang="en-US" sz="2800" dirty="0">
              <a:latin typeface="Arial" charset="0"/>
              <a:ea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5775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3582" y="150471"/>
            <a:ext cx="10254644" cy="1760216"/>
          </a:xfrm>
        </p:spPr>
        <p:txBody>
          <a:bodyPr>
            <a:normAutofit/>
          </a:bodyPr>
          <a:lstStyle/>
          <a:p>
            <a:r>
              <a:rPr lang="uk-UA" dirty="0" smtClean="0">
                <a:latin typeface="Arial" charset="0"/>
                <a:ea typeface="Arial" charset="0"/>
                <a:cs typeface="Arial" charset="0"/>
              </a:rPr>
              <a:t>ДВС</a:t>
            </a:r>
            <a:r>
              <a:rPr lang="en-US" dirty="0" smtClean="0">
                <a:latin typeface="Arial" charset="0"/>
                <a:ea typeface="Arial" charset="0"/>
                <a:cs typeface="Arial" charset="0"/>
              </a:rPr>
              <a:t> (DIC)/ Purpura </a:t>
            </a:r>
            <a:r>
              <a:rPr lang="en-US" dirty="0" err="1" smtClean="0">
                <a:latin typeface="Arial" charset="0"/>
                <a:ea typeface="Arial" charset="0"/>
                <a:cs typeface="Arial" charset="0"/>
              </a:rPr>
              <a:t>fulminans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1119116" y="1910687"/>
            <a:ext cx="10443994" cy="55707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latin typeface="Arial" charset="0"/>
                <a:ea typeface="Arial" charset="0"/>
                <a:cs typeface="Arial" charset="0"/>
              </a:rPr>
              <a:t>Диагноз</a:t>
            </a:r>
            <a:r>
              <a:rPr lang="ru-RU" sz="2400" dirty="0" smtClean="0">
                <a:latin typeface="Arial" charset="0"/>
                <a:ea typeface="Arial" charset="0"/>
                <a:cs typeface="Arial" charset="0"/>
              </a:rPr>
              <a:t>:</a:t>
            </a:r>
            <a:endParaRPr lang="en-US" sz="2400" dirty="0" smtClean="0">
              <a:latin typeface="Arial" charset="0"/>
              <a:ea typeface="Arial" charset="0"/>
              <a:cs typeface="Arial" charset="0"/>
            </a:endParaRPr>
          </a:p>
          <a:p>
            <a:endParaRPr lang="en-US" sz="2400" dirty="0">
              <a:latin typeface="Arial" charset="0"/>
              <a:ea typeface="Arial" charset="0"/>
              <a:cs typeface="Arial" charset="0"/>
            </a:endParaRPr>
          </a:p>
          <a:p>
            <a:pPr marL="342900" indent="-342900">
              <a:buFont typeface="Arial" charset="0"/>
              <a:buChar char="•"/>
            </a:pPr>
            <a:r>
              <a:rPr lang="ru-RU" sz="2400" dirty="0" smtClean="0">
                <a:latin typeface="Arial" charset="0"/>
                <a:ea typeface="Arial" charset="0"/>
                <a:cs typeface="Arial" charset="0"/>
              </a:rPr>
              <a:t>Большие </a:t>
            </a:r>
            <a:r>
              <a:rPr lang="ru-RU" sz="2400" dirty="0">
                <a:latin typeface="Arial" charset="0"/>
                <a:ea typeface="Arial" charset="0"/>
                <a:cs typeface="Arial" charset="0"/>
              </a:rPr>
              <a:t>"сливные синяки" с быстрым развитием почернений кожи (конечности</a:t>
            </a:r>
            <a:r>
              <a:rPr lang="ru-RU" sz="2400" dirty="0" smtClean="0">
                <a:latin typeface="Arial" charset="0"/>
                <a:ea typeface="Arial" charset="0"/>
                <a:cs typeface="Arial" charset="0"/>
              </a:rPr>
              <a:t>)</a:t>
            </a:r>
            <a:endParaRPr lang="en-US" sz="2400" dirty="0" smtClean="0">
              <a:latin typeface="Arial" charset="0"/>
              <a:ea typeface="Arial" charset="0"/>
              <a:cs typeface="Arial" charset="0"/>
            </a:endParaRPr>
          </a:p>
          <a:p>
            <a:endParaRPr lang="en-US" sz="2400" dirty="0">
              <a:latin typeface="Arial" charset="0"/>
              <a:ea typeface="Arial" charset="0"/>
              <a:cs typeface="Arial" charset="0"/>
            </a:endParaRPr>
          </a:p>
          <a:p>
            <a:pPr marL="285750" indent="-285750">
              <a:buFont typeface="Arial" charset="0"/>
              <a:buChar char="•"/>
            </a:pPr>
            <a:r>
              <a:rPr lang="ru-RU" sz="2400" b="1" i="1" dirty="0" smtClean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</a:rPr>
              <a:t>Холодные конечности</a:t>
            </a:r>
            <a:endParaRPr lang="en-US" sz="2400" b="1" i="1" dirty="0" smtClean="0">
              <a:solidFill>
                <a:srgbClr val="FF0000"/>
              </a:solidFill>
              <a:latin typeface="Arial" charset="0"/>
              <a:ea typeface="Arial" charset="0"/>
              <a:cs typeface="Arial" charset="0"/>
            </a:endParaRPr>
          </a:p>
          <a:p>
            <a:pPr marL="285750" indent="-285750">
              <a:buFont typeface="Arial" charset="0"/>
              <a:buChar char="•"/>
            </a:pPr>
            <a:endParaRPr lang="en-US" sz="2400" dirty="0">
              <a:latin typeface="Arial" charset="0"/>
              <a:ea typeface="Arial" charset="0"/>
              <a:cs typeface="Arial" charset="0"/>
            </a:endParaRPr>
          </a:p>
          <a:p>
            <a:pPr marL="285750" indent="-285750">
              <a:buFont typeface="Arial" charset="0"/>
              <a:buChar char="•"/>
            </a:pPr>
            <a:r>
              <a:rPr lang="en-US" sz="2400" b="1" dirty="0">
                <a:latin typeface="Arial" charset="0"/>
                <a:ea typeface="Arial" charset="0"/>
                <a:cs typeface="Arial" charset="0"/>
              </a:rPr>
              <a:t>↑↑ PT/ aPTT</a:t>
            </a:r>
            <a:r>
              <a:rPr lang="en-US" sz="2400" dirty="0">
                <a:latin typeface="Arial" charset="0"/>
                <a:ea typeface="Arial" charset="0"/>
                <a:cs typeface="Arial" charset="0"/>
              </a:rPr>
              <a:t>, </a:t>
            </a:r>
            <a:r>
              <a:rPr lang="en-US" sz="2400" b="1" dirty="0">
                <a:latin typeface="Arial" charset="0"/>
                <a:ea typeface="Arial" charset="0"/>
                <a:cs typeface="Arial" charset="0"/>
              </a:rPr>
              <a:t>↑↑ D-dimers</a:t>
            </a:r>
            <a:r>
              <a:rPr lang="en-US" sz="2400" dirty="0">
                <a:latin typeface="Arial" charset="0"/>
                <a:ea typeface="Arial" charset="0"/>
                <a:cs typeface="Arial" charset="0"/>
              </a:rPr>
              <a:t>, </a:t>
            </a:r>
            <a:r>
              <a:rPr lang="en-US" sz="2400" b="1" dirty="0">
                <a:latin typeface="Arial" charset="0"/>
                <a:ea typeface="Arial" charset="0"/>
                <a:cs typeface="Arial" charset="0"/>
              </a:rPr>
              <a:t>↓PLT</a:t>
            </a:r>
            <a:r>
              <a:rPr lang="en-US" sz="2400" dirty="0">
                <a:latin typeface="Arial" charset="0"/>
                <a:ea typeface="Arial" charset="0"/>
                <a:cs typeface="Arial" charset="0"/>
              </a:rPr>
              <a:t>, </a:t>
            </a:r>
            <a:r>
              <a:rPr lang="en-US" sz="2400" b="1" dirty="0">
                <a:latin typeface="Arial" charset="0"/>
                <a:ea typeface="Arial" charset="0"/>
                <a:cs typeface="Arial" charset="0"/>
              </a:rPr>
              <a:t>↓ </a:t>
            </a:r>
            <a:r>
              <a:rPr lang="en-US" sz="2400" b="1" dirty="0" smtClean="0">
                <a:latin typeface="Arial" charset="0"/>
                <a:ea typeface="Arial" charset="0"/>
                <a:cs typeface="Arial" charset="0"/>
              </a:rPr>
              <a:t>fibrinogen</a:t>
            </a:r>
            <a:r>
              <a:rPr lang="en-US" sz="2400" dirty="0" smtClean="0">
                <a:latin typeface="Arial" charset="0"/>
                <a:ea typeface="Arial" charset="0"/>
                <a:cs typeface="Arial" charset="0"/>
              </a:rPr>
              <a:t> </a:t>
            </a:r>
          </a:p>
          <a:p>
            <a:pPr marL="285750" indent="-285750">
              <a:buFont typeface="Arial" charset="0"/>
              <a:buChar char="•"/>
            </a:pPr>
            <a:endParaRPr lang="en-US" sz="2400" b="1" dirty="0">
              <a:latin typeface="Arial" charset="0"/>
              <a:ea typeface="Arial" charset="0"/>
              <a:cs typeface="Arial" charset="0"/>
            </a:endParaRPr>
          </a:p>
          <a:p>
            <a:pPr marL="285750" indent="-285750">
              <a:buFont typeface="Arial" charset="0"/>
              <a:buChar char="•"/>
            </a:pPr>
            <a:r>
              <a:rPr lang="en-US" sz="2400" b="1" dirty="0" smtClean="0">
                <a:latin typeface="Arial" charset="0"/>
                <a:ea typeface="Arial" charset="0"/>
                <a:cs typeface="Arial" charset="0"/>
              </a:rPr>
              <a:t>↓↓↓</a:t>
            </a:r>
            <a:r>
              <a:rPr lang="ru-RU" sz="2400" b="1" dirty="0" smtClean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ru-RU" sz="2400" b="1" dirty="0">
                <a:latin typeface="Arial" charset="0"/>
                <a:ea typeface="Arial" charset="0"/>
                <a:cs typeface="Arial" charset="0"/>
              </a:rPr>
              <a:t>антитромбин </a:t>
            </a:r>
            <a:r>
              <a:rPr lang="en-US" sz="2400" b="1" dirty="0" smtClean="0">
                <a:latin typeface="Arial" charset="0"/>
                <a:ea typeface="Arial" charset="0"/>
                <a:cs typeface="Arial" charset="0"/>
              </a:rPr>
              <a:t>III/</a:t>
            </a:r>
            <a:r>
              <a:rPr lang="ru-RU" sz="2400" b="1" dirty="0" smtClean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ru-RU" sz="2400" b="1" dirty="0">
                <a:latin typeface="Arial" charset="0"/>
                <a:ea typeface="Arial" charset="0"/>
                <a:cs typeface="Arial" charset="0"/>
              </a:rPr>
              <a:t>протеин </a:t>
            </a:r>
            <a:r>
              <a:rPr lang="en-US" sz="2400" b="1" dirty="0">
                <a:latin typeface="Arial" charset="0"/>
                <a:ea typeface="Arial" charset="0"/>
                <a:cs typeface="Arial" charset="0"/>
              </a:rPr>
              <a:t>C </a:t>
            </a:r>
            <a:r>
              <a:rPr lang="ru-RU" sz="2400" b="1" dirty="0">
                <a:latin typeface="Arial" charset="0"/>
                <a:ea typeface="Arial" charset="0"/>
                <a:cs typeface="Arial" charset="0"/>
              </a:rPr>
              <a:t>и</a:t>
            </a:r>
            <a:r>
              <a:rPr lang="en-US" sz="2400" b="1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400" b="1" dirty="0" smtClean="0">
                <a:latin typeface="Arial" charset="0"/>
                <a:ea typeface="Arial" charset="0"/>
                <a:cs typeface="Arial" charset="0"/>
              </a:rPr>
              <a:t>S</a:t>
            </a:r>
          </a:p>
          <a:p>
            <a:pPr marL="285750" indent="-285750">
              <a:buFont typeface="Arial" charset="0"/>
              <a:buChar char="•"/>
            </a:pPr>
            <a:endParaRPr lang="en-US" sz="2400" b="1" dirty="0">
              <a:latin typeface="Arial" charset="0"/>
              <a:ea typeface="Arial" charset="0"/>
              <a:cs typeface="Arial" charset="0"/>
            </a:endParaRPr>
          </a:p>
          <a:p>
            <a:pPr marL="285750" indent="-285750">
              <a:buFont typeface="Arial" charset="0"/>
              <a:buChar char="•"/>
            </a:pPr>
            <a:r>
              <a:rPr lang="en-US" sz="2400" dirty="0">
                <a:latin typeface="Arial" charset="0"/>
                <a:ea typeface="Arial" charset="0"/>
                <a:cs typeface="Arial" charset="0"/>
              </a:rPr>
              <a:t>associated with Sepsis (Str. </a:t>
            </a:r>
            <a:r>
              <a:rPr lang="en-US" sz="2400" dirty="0" smtClean="0">
                <a:latin typeface="Arial" charset="0"/>
                <a:ea typeface="Arial" charset="0"/>
                <a:cs typeface="Arial" charset="0"/>
              </a:rPr>
              <a:t>Pneumonia), </a:t>
            </a:r>
            <a:r>
              <a:rPr lang="en-US" sz="2400" b="1" dirty="0" smtClean="0">
                <a:latin typeface="Arial" charset="0"/>
                <a:ea typeface="Arial" charset="0"/>
                <a:cs typeface="Arial" charset="0"/>
              </a:rPr>
              <a:t>Septic shock with low DBP</a:t>
            </a:r>
            <a:endParaRPr lang="en-US" sz="2400" b="1" dirty="0">
              <a:latin typeface="Arial" charset="0"/>
              <a:ea typeface="Arial" charset="0"/>
              <a:cs typeface="Arial" charset="0"/>
            </a:endParaRPr>
          </a:p>
          <a:p>
            <a:endParaRPr lang="en-US" sz="2400" dirty="0" smtClean="0">
              <a:latin typeface="Arial" charset="0"/>
              <a:ea typeface="Arial" charset="0"/>
              <a:cs typeface="Arial" charset="0"/>
            </a:endParaRPr>
          </a:p>
          <a:p>
            <a:endParaRPr lang="en-US" sz="2400" dirty="0">
              <a:latin typeface="Arial" charset="0"/>
              <a:ea typeface="Arial" charset="0"/>
              <a:cs typeface="Arial" charset="0"/>
            </a:endParaRPr>
          </a:p>
          <a:p>
            <a:endParaRPr lang="en-US" sz="2000" dirty="0">
              <a:latin typeface="Arial" charset="0"/>
              <a:ea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6956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 smtClean="0">
                <a:latin typeface="Arial" charset="0"/>
                <a:ea typeface="Arial" charset="0"/>
                <a:cs typeface="Arial" charset="0"/>
              </a:rPr>
              <a:t>Q: </a:t>
            </a:r>
            <a:r>
              <a:rPr lang="ru-RU" sz="3200" dirty="0" smtClean="0">
                <a:latin typeface="Arial" charset="0"/>
                <a:ea typeface="Arial" charset="0"/>
                <a:cs typeface="Arial" charset="0"/>
              </a:rPr>
              <a:t>ДВС</a:t>
            </a:r>
            <a:r>
              <a:rPr lang="en-US" sz="3200" dirty="0" smtClean="0">
                <a:latin typeface="Arial" charset="0"/>
                <a:ea typeface="Arial" charset="0"/>
                <a:cs typeface="Arial" charset="0"/>
              </a:rPr>
              <a:t> (</a:t>
            </a:r>
            <a:r>
              <a:rPr lang="en-US" sz="3200" dirty="0">
                <a:latin typeface="Arial" charset="0"/>
                <a:ea typeface="Arial" charset="0"/>
                <a:cs typeface="Arial" charset="0"/>
              </a:rPr>
              <a:t>DIC</a:t>
            </a:r>
            <a:r>
              <a:rPr lang="en-US" sz="3200" dirty="0" smtClean="0">
                <a:latin typeface="Arial" charset="0"/>
                <a:ea typeface="Arial" charset="0"/>
                <a:cs typeface="Arial" charset="0"/>
              </a:rPr>
              <a:t>)</a:t>
            </a:r>
            <a:r>
              <a:rPr lang="ru-RU" sz="3200" dirty="0" smtClean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3200" dirty="0" smtClean="0">
                <a:latin typeface="Arial" charset="0"/>
                <a:ea typeface="Arial" charset="0"/>
                <a:cs typeface="Arial" charset="0"/>
              </a:rPr>
              <a:t>- </a:t>
            </a:r>
            <a:r>
              <a:rPr lang="ru-RU" sz="3200" dirty="0" err="1" smtClean="0">
                <a:latin typeface="Arial" charset="0"/>
                <a:ea typeface="Arial" charset="0"/>
                <a:cs typeface="Arial" charset="0"/>
              </a:rPr>
              <a:t>прокоагуляционный</a:t>
            </a:r>
            <a:r>
              <a:rPr lang="ru-RU" sz="3200" dirty="0" smtClean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ru-RU" sz="3200" dirty="0">
                <a:latin typeface="Arial" charset="0"/>
                <a:ea typeface="Arial" charset="0"/>
                <a:cs typeface="Arial" charset="0"/>
              </a:rPr>
              <a:t>или </a:t>
            </a:r>
            <a:r>
              <a:rPr lang="ru-RU" sz="3200" dirty="0" err="1">
                <a:latin typeface="Arial" charset="0"/>
                <a:ea typeface="Arial" charset="0"/>
                <a:cs typeface="Arial" charset="0"/>
              </a:rPr>
              <a:t>гипокоагуляционный</a:t>
            </a:r>
            <a:r>
              <a:rPr lang="ru-RU" sz="3200" dirty="0">
                <a:latin typeface="Arial" charset="0"/>
                <a:ea typeface="Arial" charset="0"/>
                <a:cs typeface="Arial" charset="0"/>
              </a:rPr>
              <a:t> статус?</a:t>
            </a:r>
            <a:endParaRPr lang="en-US" sz="3200"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273215" y="2338086"/>
            <a:ext cx="8588415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Arial" charset="0"/>
                <a:ea typeface="Arial" charset="0"/>
                <a:cs typeface="Arial" charset="0"/>
              </a:rPr>
              <a:t>A</a:t>
            </a:r>
            <a:r>
              <a:rPr lang="ru-RU" sz="2400" dirty="0" smtClean="0">
                <a:latin typeface="Arial" charset="0"/>
                <a:ea typeface="Arial" charset="0"/>
                <a:cs typeface="Arial" charset="0"/>
              </a:rPr>
              <a:t>:</a:t>
            </a:r>
            <a:endParaRPr lang="en-US" sz="2400" dirty="0" smtClean="0">
              <a:latin typeface="Arial" charset="0"/>
              <a:ea typeface="Arial" charset="0"/>
              <a:cs typeface="Arial" charset="0"/>
            </a:endParaRPr>
          </a:p>
          <a:p>
            <a:endParaRPr lang="en-US" sz="2400" dirty="0">
              <a:latin typeface="Arial" charset="0"/>
              <a:ea typeface="Arial" charset="0"/>
              <a:cs typeface="Arial" charset="0"/>
            </a:endParaRPr>
          </a:p>
          <a:p>
            <a:pPr marL="342900" indent="-342900">
              <a:buAutoNum type="arabicPeriod"/>
            </a:pPr>
            <a:r>
              <a:rPr lang="ru-RU" sz="2400" dirty="0" err="1" smtClean="0">
                <a:latin typeface="Arial" charset="0"/>
                <a:ea typeface="Arial" charset="0"/>
                <a:cs typeface="Arial" charset="0"/>
              </a:rPr>
              <a:t>Прокоагуляционный</a:t>
            </a:r>
            <a:endParaRPr lang="en-US" sz="2400" dirty="0" smtClean="0">
              <a:latin typeface="Arial" charset="0"/>
              <a:ea typeface="Arial" charset="0"/>
              <a:cs typeface="Arial" charset="0"/>
            </a:endParaRPr>
          </a:p>
          <a:p>
            <a:pPr marL="342900" indent="-342900">
              <a:buAutoNum type="arabicPeriod"/>
            </a:pPr>
            <a:endParaRPr lang="en-US" sz="2400" dirty="0">
              <a:latin typeface="Arial" charset="0"/>
              <a:ea typeface="Arial" charset="0"/>
              <a:cs typeface="Arial" charset="0"/>
            </a:endParaRPr>
          </a:p>
          <a:p>
            <a:pPr marL="342900" indent="-342900">
              <a:buAutoNum type="arabicPeriod"/>
            </a:pPr>
            <a:r>
              <a:rPr lang="ru-RU" sz="2400" dirty="0" err="1" smtClean="0">
                <a:latin typeface="Arial" charset="0"/>
                <a:ea typeface="Arial" charset="0"/>
                <a:cs typeface="Arial" charset="0"/>
              </a:rPr>
              <a:t>Гипокоагуляционный</a:t>
            </a:r>
            <a:endParaRPr lang="en-US" sz="2400" dirty="0" smtClean="0">
              <a:latin typeface="Arial" charset="0"/>
              <a:ea typeface="Arial" charset="0"/>
              <a:cs typeface="Arial" charset="0"/>
            </a:endParaRPr>
          </a:p>
          <a:p>
            <a:pPr marL="342900" indent="-342900">
              <a:buAutoNum type="arabicPeriod"/>
            </a:pPr>
            <a:endParaRPr lang="en-US" sz="2400" dirty="0">
              <a:latin typeface="Arial" charset="0"/>
              <a:ea typeface="Arial" charset="0"/>
              <a:cs typeface="Arial" charset="0"/>
            </a:endParaRPr>
          </a:p>
          <a:p>
            <a:pPr marL="342900" indent="-342900">
              <a:buFontTx/>
              <a:buAutoNum type="arabicPeriod"/>
            </a:pPr>
            <a:r>
              <a:rPr lang="en-US" sz="2400" dirty="0">
                <a:latin typeface="Arial" charset="0"/>
                <a:ea typeface="Arial" charset="0"/>
                <a:cs typeface="Arial" charset="0"/>
              </a:rPr>
              <a:t>1</a:t>
            </a:r>
            <a:r>
              <a:rPr lang="ru-RU" sz="2400" dirty="0" smtClean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ru-RU" sz="2400" dirty="0">
                <a:latin typeface="Arial" charset="0"/>
                <a:ea typeface="Arial" charset="0"/>
                <a:cs typeface="Arial" charset="0"/>
              </a:rPr>
              <a:t>и </a:t>
            </a:r>
            <a:r>
              <a:rPr lang="en-US" sz="2400" dirty="0">
                <a:latin typeface="Arial" charset="0"/>
                <a:ea typeface="Arial" charset="0"/>
                <a:cs typeface="Arial" charset="0"/>
              </a:rPr>
              <a:t>2</a:t>
            </a:r>
            <a:r>
              <a:rPr lang="en-US" sz="2400" dirty="0" smtClean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ru-RU" sz="2400" dirty="0" smtClean="0">
                <a:latin typeface="Arial" charset="0"/>
                <a:ea typeface="Arial" charset="0"/>
                <a:cs typeface="Arial" charset="0"/>
              </a:rPr>
              <a:t>одновременно</a:t>
            </a:r>
            <a:endParaRPr lang="en-US" sz="2400" dirty="0" smtClean="0">
              <a:latin typeface="Arial" charset="0"/>
              <a:ea typeface="Arial" charset="0"/>
              <a:cs typeface="Arial" charset="0"/>
            </a:endParaRPr>
          </a:p>
          <a:p>
            <a:pPr marL="342900" indent="-342900">
              <a:buFontTx/>
              <a:buAutoNum type="arabicPeriod"/>
            </a:pPr>
            <a:endParaRPr lang="en-US" sz="2400" dirty="0">
              <a:latin typeface="Arial" charset="0"/>
              <a:ea typeface="Arial" charset="0"/>
              <a:cs typeface="Arial" charset="0"/>
            </a:endParaRPr>
          </a:p>
          <a:p>
            <a:pPr marL="342900" indent="-342900">
              <a:buFontTx/>
              <a:buAutoNum type="arabicPeriod"/>
            </a:pPr>
            <a:r>
              <a:rPr lang="ru-RU" sz="2400" dirty="0" smtClean="0">
                <a:latin typeface="Arial" charset="0"/>
                <a:ea typeface="Arial" charset="0"/>
                <a:cs typeface="Arial" charset="0"/>
              </a:rPr>
              <a:t>Не </a:t>
            </a:r>
            <a:r>
              <a:rPr lang="ru-RU" sz="2400" dirty="0">
                <a:latin typeface="Arial" charset="0"/>
                <a:ea typeface="Arial" charset="0"/>
                <a:cs typeface="Arial" charset="0"/>
              </a:rPr>
              <a:t>знаю</a:t>
            </a:r>
            <a:r>
              <a:rPr lang="en-US" sz="2400" dirty="0">
                <a:latin typeface="Arial" charset="0"/>
                <a:ea typeface="Arial" charset="0"/>
                <a:cs typeface="Arial" charset="0"/>
              </a:rPr>
              <a:t>,</a:t>
            </a:r>
            <a:r>
              <a:rPr lang="ru-RU" sz="24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400" dirty="0">
                <a:latin typeface="Arial" charset="0"/>
                <a:ea typeface="Arial" charset="0"/>
                <a:cs typeface="Arial" charset="0"/>
              </a:rPr>
              <a:t>.. </a:t>
            </a:r>
            <a:r>
              <a:rPr lang="ru-RU" sz="2400" dirty="0">
                <a:latin typeface="Arial" charset="0"/>
                <a:ea typeface="Arial" charset="0"/>
                <a:cs typeface="Arial" charset="0"/>
              </a:rPr>
              <a:t>позвоню на кафедру </a:t>
            </a:r>
            <a:r>
              <a:rPr lang="ru-RU" sz="2400" dirty="0" err="1">
                <a:latin typeface="Arial" charset="0"/>
                <a:ea typeface="Arial" charset="0"/>
                <a:cs typeface="Arial" charset="0"/>
              </a:rPr>
              <a:t>БелМАПО</a:t>
            </a:r>
            <a:endParaRPr lang="en-US" sz="2400" dirty="0">
              <a:latin typeface="Arial" charset="0"/>
              <a:ea typeface="Arial" charset="0"/>
              <a:cs typeface="Arial" charset="0"/>
            </a:endParaRPr>
          </a:p>
          <a:p>
            <a:pPr marL="342900" indent="-342900">
              <a:buAutoNum type="arabicPeriod"/>
            </a:pPr>
            <a:endParaRPr lang="en-US" sz="2400" dirty="0"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4" name="Picture 3" descr="images.jpe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84050" y="1416605"/>
            <a:ext cx="1716967" cy="19448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5151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9434" y="185195"/>
            <a:ext cx="11600596" cy="5601456"/>
          </a:xfrm>
        </p:spPr>
        <p:txBody>
          <a:bodyPr>
            <a:normAutofit fontScale="90000"/>
          </a:bodyPr>
          <a:lstStyle/>
          <a:p>
            <a:r>
              <a:rPr lang="en-US" smtClean="0">
                <a:latin typeface="Arial" charset="0"/>
                <a:ea typeface="Arial" charset="0"/>
                <a:cs typeface="Arial" charset="0"/>
              </a:rPr>
              <a:t/>
            </a:r>
            <a:br>
              <a:rPr lang="en-US" smtClean="0">
                <a:latin typeface="Arial" charset="0"/>
                <a:ea typeface="Arial" charset="0"/>
                <a:cs typeface="Arial" charset="0"/>
              </a:rPr>
            </a:br>
            <a:r>
              <a:rPr lang="en-US">
                <a:latin typeface="Arial" charset="0"/>
                <a:ea typeface="Arial" charset="0"/>
                <a:cs typeface="Arial" charset="0"/>
              </a:rPr>
              <a:t/>
            </a:r>
            <a:br>
              <a:rPr lang="en-US">
                <a:latin typeface="Arial" charset="0"/>
                <a:ea typeface="Arial" charset="0"/>
                <a:cs typeface="Arial" charset="0"/>
              </a:rPr>
            </a:br>
            <a:r>
              <a:rPr lang="en-US" dirty="0" err="1" smtClean="0">
                <a:latin typeface="Arial" charset="0"/>
                <a:ea typeface="Arial" charset="0"/>
                <a:cs typeface="Arial" charset="0"/>
              </a:rPr>
              <a:t>ответ</a:t>
            </a:r>
            <a:r>
              <a:rPr lang="en-US" dirty="0" smtClean="0">
                <a:latin typeface="Arial" charset="0"/>
                <a:ea typeface="Arial" charset="0"/>
                <a:cs typeface="Arial" charset="0"/>
              </a:rPr>
              <a:t>: </a:t>
            </a:r>
            <a:br>
              <a:rPr lang="en-US" dirty="0" smtClean="0">
                <a:latin typeface="Arial" charset="0"/>
                <a:ea typeface="Arial" charset="0"/>
                <a:cs typeface="Arial" charset="0"/>
              </a:rPr>
            </a:br>
            <a:r>
              <a:rPr lang="en-US" dirty="0" smtClean="0">
                <a:latin typeface="Arial" charset="0"/>
                <a:ea typeface="Arial" charset="0"/>
                <a:cs typeface="Arial" charset="0"/>
              </a:rPr>
              <a:t># 1</a:t>
            </a:r>
            <a:r>
              <a:rPr lang="en-US" dirty="0">
                <a:latin typeface="Arial" charset="0"/>
                <a:ea typeface="Arial" charset="0"/>
                <a:cs typeface="Arial" charset="0"/>
              </a:rPr>
              <a:t/>
            </a:r>
            <a:br>
              <a:rPr lang="en-US" dirty="0">
                <a:latin typeface="Arial" charset="0"/>
                <a:ea typeface="Arial" charset="0"/>
                <a:cs typeface="Arial" charset="0"/>
              </a:rPr>
            </a:br>
            <a:r>
              <a:rPr lang="en-US" dirty="0" smtClean="0">
                <a:latin typeface="Arial" charset="0"/>
                <a:ea typeface="Arial" charset="0"/>
                <a:cs typeface="Arial" charset="0"/>
              </a:rPr>
              <a:t/>
            </a:r>
            <a:br>
              <a:rPr lang="en-US" dirty="0" smtClean="0">
                <a:latin typeface="Arial" charset="0"/>
                <a:ea typeface="Arial" charset="0"/>
                <a:cs typeface="Arial" charset="0"/>
              </a:rPr>
            </a:br>
            <a:r>
              <a:rPr lang="en-US" dirty="0" smtClean="0">
                <a:latin typeface="Arial" charset="0"/>
                <a:ea typeface="Arial" charset="0"/>
                <a:cs typeface="Arial" charset="0"/>
              </a:rPr>
              <a:t/>
            </a:r>
            <a:br>
              <a:rPr lang="en-US" dirty="0" smtClean="0">
                <a:latin typeface="Arial" charset="0"/>
                <a:ea typeface="Arial" charset="0"/>
                <a:cs typeface="Arial" charset="0"/>
              </a:rPr>
            </a:br>
            <a:r>
              <a:rPr lang="en-US" dirty="0" smtClean="0">
                <a:latin typeface="Arial" charset="0"/>
                <a:ea typeface="Arial" charset="0"/>
                <a:cs typeface="Arial" charset="0"/>
              </a:rPr>
              <a:t/>
            </a:r>
            <a:br>
              <a:rPr lang="en-US" dirty="0" smtClean="0">
                <a:latin typeface="Arial" charset="0"/>
                <a:ea typeface="Arial" charset="0"/>
                <a:cs typeface="Arial" charset="0"/>
              </a:rPr>
            </a:br>
            <a:r>
              <a:rPr lang="uk-UA" sz="2800" dirty="0" smtClean="0">
                <a:latin typeface="Arial" charset="0"/>
                <a:ea typeface="Arial" charset="0"/>
                <a:cs typeface="Arial" charset="0"/>
              </a:rPr>
              <a:t>ДВС</a:t>
            </a:r>
            <a:r>
              <a:rPr lang="en-US" sz="2800" dirty="0" smtClean="0">
                <a:latin typeface="Arial" charset="0"/>
                <a:ea typeface="Arial" charset="0"/>
                <a:cs typeface="Arial" charset="0"/>
              </a:rPr>
              <a:t> (DIC) - </a:t>
            </a:r>
            <a:r>
              <a:rPr lang="ru-RU" sz="2800" dirty="0" smtClean="0">
                <a:latin typeface="Arial" charset="0"/>
                <a:ea typeface="Arial" charset="0"/>
                <a:cs typeface="Arial" charset="0"/>
              </a:rPr>
              <a:t>Острое </a:t>
            </a:r>
            <a:r>
              <a:rPr lang="ru-RU" sz="2800" b="1" dirty="0" err="1" smtClean="0">
                <a:latin typeface="Arial" charset="0"/>
                <a:ea typeface="Arial" charset="0"/>
                <a:cs typeface="Arial" charset="0"/>
              </a:rPr>
              <a:t>генерализованное</a:t>
            </a:r>
            <a:r>
              <a:rPr lang="en-US" sz="2800" dirty="0" smtClean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ru-RU" sz="2800" dirty="0" smtClean="0">
                <a:latin typeface="Arial" charset="0"/>
                <a:ea typeface="Arial" charset="0"/>
                <a:cs typeface="Arial" charset="0"/>
              </a:rPr>
              <a:t>тромботическое нарушение</a:t>
            </a:r>
            <a:r>
              <a:rPr lang="en-US" sz="2800" dirty="0" smtClean="0">
                <a:latin typeface="Arial" charset="0"/>
                <a:ea typeface="Arial" charset="0"/>
                <a:cs typeface="Arial" charset="0"/>
              </a:rPr>
              <a:t/>
            </a:r>
            <a:br>
              <a:rPr lang="en-US" sz="2800" dirty="0" smtClean="0">
                <a:latin typeface="Arial" charset="0"/>
                <a:ea typeface="Arial" charset="0"/>
                <a:cs typeface="Arial" charset="0"/>
              </a:rPr>
            </a:br>
            <a:r>
              <a:rPr lang="en-US" sz="2800" dirty="0" smtClean="0">
                <a:latin typeface="Arial" charset="0"/>
                <a:ea typeface="Arial" charset="0"/>
                <a:cs typeface="Arial" charset="0"/>
              </a:rPr>
              <a:t/>
            </a:r>
            <a:br>
              <a:rPr lang="en-US" sz="2800" dirty="0" smtClean="0">
                <a:latin typeface="Arial" charset="0"/>
                <a:ea typeface="Arial" charset="0"/>
                <a:cs typeface="Arial" charset="0"/>
              </a:rPr>
            </a:br>
            <a:r>
              <a:rPr lang="en-US" sz="2800" dirty="0" smtClean="0">
                <a:latin typeface="Arial" charset="0"/>
                <a:ea typeface="Arial" charset="0"/>
                <a:cs typeface="Arial" charset="0"/>
              </a:rPr>
              <a:t/>
            </a:r>
            <a:br>
              <a:rPr lang="en-US" sz="2800" dirty="0" smtClean="0">
                <a:latin typeface="Arial" charset="0"/>
                <a:ea typeface="Arial" charset="0"/>
                <a:cs typeface="Arial" charset="0"/>
              </a:rPr>
            </a:br>
            <a:r>
              <a:rPr lang="ru-RU" sz="2800" dirty="0" err="1" smtClean="0">
                <a:latin typeface="Arial" charset="0"/>
                <a:ea typeface="Arial" charset="0"/>
                <a:cs typeface="Arial" charset="0"/>
              </a:rPr>
              <a:t>прокоагуляционный</a:t>
            </a:r>
            <a:r>
              <a:rPr lang="ru-RU" sz="2800" dirty="0" smtClean="0">
                <a:latin typeface="Arial" charset="0"/>
                <a:ea typeface="Arial" charset="0"/>
                <a:cs typeface="Arial" charset="0"/>
              </a:rPr>
              <a:t> статус</a:t>
            </a:r>
            <a:r>
              <a:rPr lang="en-US" sz="2800" dirty="0" smtClean="0">
                <a:latin typeface="Arial" charset="0"/>
                <a:ea typeface="Arial" charset="0"/>
                <a:cs typeface="Arial" charset="0"/>
              </a:rPr>
              <a:t> !!</a:t>
            </a:r>
            <a:br>
              <a:rPr lang="en-US" sz="2800" dirty="0" smtClean="0">
                <a:latin typeface="Arial" charset="0"/>
                <a:ea typeface="Arial" charset="0"/>
                <a:cs typeface="Arial" charset="0"/>
              </a:rPr>
            </a:br>
            <a:r>
              <a:rPr lang="en-US" dirty="0">
                <a:latin typeface="Arial" charset="0"/>
                <a:ea typeface="Arial" charset="0"/>
                <a:cs typeface="Arial" charset="0"/>
              </a:rPr>
              <a:t/>
            </a:r>
            <a:br>
              <a:rPr lang="en-US" dirty="0">
                <a:latin typeface="Arial" charset="0"/>
                <a:ea typeface="Arial" charset="0"/>
                <a:cs typeface="Arial" charset="0"/>
              </a:rPr>
            </a:br>
            <a:endParaRPr lang="en-US" dirty="0">
              <a:latin typeface="Arial" charset="0"/>
              <a:ea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15413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9864" y="913113"/>
            <a:ext cx="10147108" cy="5327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1019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196771"/>
            <a:ext cx="10364451" cy="1504708"/>
          </a:xfrm>
        </p:spPr>
        <p:txBody>
          <a:bodyPr>
            <a:normAutofit/>
          </a:bodyPr>
          <a:lstStyle/>
          <a:p>
            <a:r>
              <a:rPr lang="en-US" sz="4400" dirty="0" err="1" smtClean="0">
                <a:latin typeface="Arial" charset="0"/>
                <a:ea typeface="Arial" charset="0"/>
                <a:cs typeface="Arial" charset="0"/>
              </a:rPr>
              <a:t>Purpura</a:t>
            </a:r>
            <a:r>
              <a:rPr lang="en-US" sz="4400" dirty="0" smtClean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4400" dirty="0" err="1" smtClean="0">
                <a:latin typeface="Arial" charset="0"/>
                <a:ea typeface="Arial" charset="0"/>
                <a:cs typeface="Arial" charset="0"/>
              </a:rPr>
              <a:t>Fulminans</a:t>
            </a:r>
            <a:endParaRPr lang="en-US" sz="4400" dirty="0"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8590" y="1701479"/>
            <a:ext cx="4049412" cy="4988688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04801" y="2824222"/>
            <a:ext cx="4860445" cy="30499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2794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1319" y="618518"/>
            <a:ext cx="10786907" cy="1592420"/>
          </a:xfrm>
        </p:spPr>
        <p:txBody>
          <a:bodyPr>
            <a:normAutofit/>
          </a:bodyPr>
          <a:lstStyle/>
          <a:p>
            <a:r>
              <a:rPr lang="en-US" sz="3200" dirty="0">
                <a:latin typeface="Arial" charset="0"/>
                <a:ea typeface="Arial" charset="0"/>
                <a:cs typeface="Arial" charset="0"/>
              </a:rPr>
              <a:t>Q</a:t>
            </a:r>
            <a:r>
              <a:rPr lang="en-US" sz="3200" dirty="0" smtClean="0">
                <a:latin typeface="Arial" charset="0"/>
                <a:ea typeface="Arial" charset="0"/>
                <a:cs typeface="Arial" charset="0"/>
              </a:rPr>
              <a:t>:</a:t>
            </a:r>
            <a:r>
              <a:rPr lang="ru-RU" sz="3200" dirty="0">
                <a:latin typeface="Arial" charset="0"/>
                <a:ea typeface="Arial" charset="0"/>
                <a:cs typeface="Arial" charset="0"/>
              </a:rPr>
              <a:t> Если ДВС </a:t>
            </a:r>
            <a:r>
              <a:rPr lang="ru-RU" sz="3200" dirty="0" err="1">
                <a:latin typeface="Arial" charset="0"/>
                <a:ea typeface="Arial" charset="0"/>
                <a:cs typeface="Arial" charset="0"/>
              </a:rPr>
              <a:t>гиперкоагуляционный</a:t>
            </a:r>
            <a:r>
              <a:rPr lang="ru-RU" sz="3200" dirty="0">
                <a:latin typeface="Arial" charset="0"/>
                <a:ea typeface="Arial" charset="0"/>
                <a:cs typeface="Arial" charset="0"/>
              </a:rPr>
              <a:t> статус есть ли смысл переливать </a:t>
            </a:r>
            <a:r>
              <a:rPr lang="en-US" sz="3200" dirty="0" smtClean="0">
                <a:latin typeface="Arial" charset="0"/>
                <a:ea typeface="Arial" charset="0"/>
                <a:cs typeface="Arial" charset="0"/>
              </a:rPr>
              <a:t>СЖП</a:t>
            </a:r>
            <a:r>
              <a:rPr lang="ru-RU" sz="3200" dirty="0" smtClean="0">
                <a:latin typeface="Arial" charset="0"/>
                <a:ea typeface="Arial" charset="0"/>
                <a:cs typeface="Arial" charset="0"/>
              </a:rPr>
              <a:t>?</a:t>
            </a:r>
            <a:endParaRPr lang="en-US" sz="3200" dirty="0"/>
          </a:p>
        </p:txBody>
      </p:sp>
      <p:sp>
        <p:nvSpPr>
          <p:cNvPr id="3" name="TextBox 2"/>
          <p:cNvSpPr txBox="1"/>
          <p:nvPr/>
        </p:nvSpPr>
        <p:spPr>
          <a:xfrm>
            <a:off x="873457" y="3029802"/>
            <a:ext cx="9439586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Arial" charset="0"/>
                <a:ea typeface="Arial" charset="0"/>
                <a:cs typeface="Arial" charset="0"/>
              </a:rPr>
              <a:t>Ответ:</a:t>
            </a:r>
            <a:endParaRPr lang="en-US" sz="2400" dirty="0" smtClean="0">
              <a:latin typeface="Arial" charset="0"/>
              <a:ea typeface="Arial" charset="0"/>
              <a:cs typeface="Arial" charset="0"/>
            </a:endParaRPr>
          </a:p>
          <a:p>
            <a:endParaRPr lang="en-US" sz="2400" dirty="0">
              <a:latin typeface="Arial" charset="0"/>
              <a:ea typeface="Arial" charset="0"/>
              <a:cs typeface="Arial" charset="0"/>
            </a:endParaRPr>
          </a:p>
          <a:p>
            <a:pPr marL="342900" indent="-342900">
              <a:buAutoNum type="arabicPeriod"/>
            </a:pPr>
            <a:r>
              <a:rPr lang="ru-RU" sz="2400" dirty="0">
                <a:latin typeface="Arial" charset="0"/>
                <a:ea typeface="Arial" charset="0"/>
                <a:cs typeface="Arial" charset="0"/>
              </a:rPr>
              <a:t>Есть, потому что</a:t>
            </a:r>
            <a:r>
              <a:rPr lang="ru-RU" sz="2400" dirty="0" smtClean="0">
                <a:latin typeface="Arial" charset="0"/>
                <a:ea typeface="Arial" charset="0"/>
                <a:cs typeface="Arial" charset="0"/>
              </a:rPr>
              <a:t>..</a:t>
            </a:r>
            <a:endParaRPr lang="en-US" sz="2400" dirty="0" smtClean="0">
              <a:latin typeface="Arial" charset="0"/>
              <a:ea typeface="Arial" charset="0"/>
              <a:cs typeface="Arial" charset="0"/>
            </a:endParaRPr>
          </a:p>
          <a:p>
            <a:pPr marL="342900" indent="-342900">
              <a:buAutoNum type="arabicPeriod"/>
            </a:pPr>
            <a:endParaRPr lang="en-US" sz="2400" dirty="0">
              <a:latin typeface="Arial" charset="0"/>
              <a:ea typeface="Arial" charset="0"/>
              <a:cs typeface="Arial" charset="0"/>
            </a:endParaRPr>
          </a:p>
          <a:p>
            <a:pPr marL="342900" indent="-342900">
              <a:buAutoNum type="arabicPeriod"/>
            </a:pPr>
            <a:r>
              <a:rPr lang="ru-RU" sz="2400" dirty="0">
                <a:latin typeface="Arial" charset="0"/>
                <a:ea typeface="Arial" charset="0"/>
                <a:cs typeface="Arial" charset="0"/>
              </a:rPr>
              <a:t>Нет, потому что</a:t>
            </a:r>
            <a:r>
              <a:rPr lang="ru-RU" sz="2400" dirty="0" smtClean="0">
                <a:latin typeface="Arial" charset="0"/>
                <a:ea typeface="Arial" charset="0"/>
                <a:cs typeface="Arial" charset="0"/>
              </a:rPr>
              <a:t>..</a:t>
            </a:r>
            <a:endParaRPr lang="en-US" sz="2400" dirty="0" smtClean="0">
              <a:latin typeface="Arial" charset="0"/>
              <a:ea typeface="Arial" charset="0"/>
              <a:cs typeface="Arial" charset="0"/>
            </a:endParaRPr>
          </a:p>
          <a:p>
            <a:pPr marL="342900" indent="-342900">
              <a:buAutoNum type="arabicPeriod"/>
            </a:pPr>
            <a:endParaRPr lang="en-US" sz="2400" dirty="0">
              <a:latin typeface="Arial" charset="0"/>
              <a:ea typeface="Arial" charset="0"/>
              <a:cs typeface="Arial" charset="0"/>
            </a:endParaRPr>
          </a:p>
          <a:p>
            <a:pPr marL="342900" indent="-342900">
              <a:buAutoNum type="arabicPeriod"/>
            </a:pPr>
            <a:r>
              <a:rPr lang="ru-RU" sz="2400" dirty="0" smtClean="0">
                <a:latin typeface="Arial" charset="0"/>
                <a:ea typeface="Arial" charset="0"/>
                <a:cs typeface="Arial" charset="0"/>
              </a:rPr>
              <a:t>Не </a:t>
            </a:r>
            <a:r>
              <a:rPr lang="ru-RU" sz="2400" dirty="0">
                <a:latin typeface="Arial" charset="0"/>
                <a:ea typeface="Arial" charset="0"/>
                <a:cs typeface="Arial" charset="0"/>
              </a:rPr>
              <a:t>знаю. Позвоню на кафедру </a:t>
            </a:r>
            <a:r>
              <a:rPr lang="ru-RU" sz="2400" dirty="0" err="1">
                <a:latin typeface="Arial" charset="0"/>
                <a:ea typeface="Arial" charset="0"/>
                <a:cs typeface="Arial" charset="0"/>
              </a:rPr>
              <a:t>БелМАПО</a:t>
            </a:r>
            <a:r>
              <a:rPr lang="ru-RU" sz="2400" dirty="0">
                <a:latin typeface="Arial" charset="0"/>
                <a:ea typeface="Arial" charset="0"/>
                <a:cs typeface="Arial" charset="0"/>
              </a:rPr>
              <a:t> и потребую </a:t>
            </a:r>
            <a:r>
              <a:rPr lang="ru-RU" sz="2400" dirty="0" smtClean="0">
                <a:latin typeface="Arial" charset="0"/>
                <a:ea typeface="Arial" charset="0"/>
                <a:cs typeface="Arial" charset="0"/>
              </a:rPr>
              <a:t>консультацию</a:t>
            </a:r>
            <a:r>
              <a:rPr lang="en-US" sz="2400" dirty="0" smtClean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bg-BG" sz="2400" dirty="0" err="1">
                <a:latin typeface="Arial" charset="0"/>
                <a:ea typeface="Arial" charset="0"/>
                <a:cs typeface="Arial" charset="0"/>
              </a:rPr>
              <a:t>Волкова</a:t>
            </a:r>
            <a:r>
              <a:rPr lang="bg-BG" sz="2400" dirty="0">
                <a:latin typeface="Arial" charset="0"/>
                <a:ea typeface="Arial" charset="0"/>
                <a:cs typeface="Arial" charset="0"/>
              </a:rPr>
              <a:t> В.И.</a:t>
            </a:r>
            <a:endParaRPr lang="en-US" sz="2400" dirty="0"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5" name="Picture 4" descr="images.jpe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13042" y="1965663"/>
            <a:ext cx="1716967" cy="19448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72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289367"/>
            <a:ext cx="10364451" cy="1643605"/>
          </a:xfrm>
        </p:spPr>
        <p:txBody>
          <a:bodyPr>
            <a:normAutofit/>
          </a:bodyPr>
          <a:lstStyle/>
          <a:p>
            <a:r>
              <a:rPr lang="en-US" sz="4400" dirty="0" err="1">
                <a:latin typeface="Arial" charset="0"/>
                <a:ea typeface="Arial" charset="0"/>
                <a:cs typeface="Arial" charset="0"/>
              </a:rPr>
              <a:t>ответ</a:t>
            </a:r>
            <a:r>
              <a:rPr lang="en-US" sz="4400" dirty="0">
                <a:latin typeface="Arial" charset="0"/>
                <a:ea typeface="Arial" charset="0"/>
                <a:cs typeface="Arial" charset="0"/>
              </a:rPr>
              <a:t>:</a:t>
            </a:r>
            <a:endParaRPr lang="en-US" sz="4400" dirty="0"/>
          </a:p>
        </p:txBody>
      </p:sp>
      <p:sp>
        <p:nvSpPr>
          <p:cNvPr id="3" name="TextBox 2"/>
          <p:cNvSpPr txBox="1"/>
          <p:nvPr/>
        </p:nvSpPr>
        <p:spPr>
          <a:xfrm>
            <a:off x="913775" y="2647666"/>
            <a:ext cx="10645879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Arial" charset="0"/>
                <a:ea typeface="Arial" charset="0"/>
                <a:cs typeface="Arial" charset="0"/>
              </a:rPr>
              <a:t># 1 </a:t>
            </a:r>
            <a:r>
              <a:rPr lang="ru-RU" sz="2800" dirty="0" smtClean="0">
                <a:latin typeface="Arial" charset="0"/>
                <a:ea typeface="Arial" charset="0"/>
                <a:cs typeface="Arial" charset="0"/>
              </a:rPr>
              <a:t>и</a:t>
            </a:r>
            <a:r>
              <a:rPr lang="en-US" sz="2800" dirty="0" smtClean="0">
                <a:latin typeface="Arial" charset="0"/>
                <a:ea typeface="Arial" charset="0"/>
                <a:cs typeface="Arial" charset="0"/>
              </a:rPr>
              <a:t> 3 - </a:t>
            </a:r>
            <a:r>
              <a:rPr lang="ru-RU" sz="2800" dirty="0">
                <a:latin typeface="Arial" charset="0"/>
                <a:ea typeface="Arial" charset="0"/>
                <a:cs typeface="Arial" charset="0"/>
              </a:rPr>
              <a:t>правильные ответы </a:t>
            </a:r>
            <a:endParaRPr lang="en-US" sz="2800" dirty="0" smtClean="0">
              <a:latin typeface="Arial" charset="0"/>
              <a:ea typeface="Arial" charset="0"/>
              <a:cs typeface="Arial" charset="0"/>
            </a:endParaRPr>
          </a:p>
          <a:p>
            <a:endParaRPr lang="en-US" sz="2800" dirty="0">
              <a:latin typeface="Arial" charset="0"/>
              <a:ea typeface="Arial" charset="0"/>
              <a:cs typeface="Arial" charset="0"/>
            </a:endParaRPr>
          </a:p>
          <a:p>
            <a:r>
              <a:rPr lang="ru-RU" sz="2800" dirty="0" smtClean="0">
                <a:latin typeface="Arial" charset="0"/>
                <a:ea typeface="Arial" charset="0"/>
                <a:cs typeface="Arial" charset="0"/>
              </a:rPr>
              <a:t>Переливать СЖП </a:t>
            </a:r>
            <a:r>
              <a:rPr lang="ru-RU" sz="2800" dirty="0">
                <a:latin typeface="Arial" charset="0"/>
                <a:ea typeface="Arial" charset="0"/>
                <a:cs typeface="Arial" charset="0"/>
              </a:rPr>
              <a:t>нужно с целью реверсии </a:t>
            </a:r>
            <a:r>
              <a:rPr lang="ru-RU" sz="2800" dirty="0" err="1">
                <a:latin typeface="Arial" charset="0"/>
                <a:ea typeface="Arial" charset="0"/>
                <a:cs typeface="Arial" charset="0"/>
              </a:rPr>
              <a:t>гиперкоагуляционного</a:t>
            </a:r>
            <a:r>
              <a:rPr lang="ru-RU" sz="28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ru-RU" sz="2800" dirty="0" smtClean="0">
                <a:latin typeface="Arial" charset="0"/>
                <a:ea typeface="Arial" charset="0"/>
                <a:cs typeface="Arial" charset="0"/>
              </a:rPr>
              <a:t>статуса</a:t>
            </a:r>
            <a:endParaRPr lang="en-US" sz="2800" dirty="0" smtClean="0">
              <a:latin typeface="Arial" charset="0"/>
              <a:ea typeface="Arial" charset="0"/>
              <a:cs typeface="Arial" charset="0"/>
            </a:endParaRPr>
          </a:p>
          <a:p>
            <a:endParaRPr lang="en-US" sz="2800" dirty="0">
              <a:latin typeface="Arial" charset="0"/>
              <a:ea typeface="Arial" charset="0"/>
              <a:cs typeface="Arial" charset="0"/>
            </a:endParaRPr>
          </a:p>
          <a:p>
            <a:r>
              <a:rPr lang="ru-RU" sz="2800" dirty="0">
                <a:latin typeface="Arial" charset="0"/>
                <a:ea typeface="Arial" charset="0"/>
                <a:cs typeface="Arial" charset="0"/>
              </a:rPr>
              <a:t>СЖП замещает </a:t>
            </a:r>
            <a:r>
              <a:rPr lang="ru-RU" sz="2800" dirty="0" smtClean="0">
                <a:latin typeface="Arial" charset="0"/>
                <a:ea typeface="Arial" charset="0"/>
                <a:cs typeface="Arial" charset="0"/>
              </a:rPr>
              <a:t>дефицит</a:t>
            </a:r>
            <a:r>
              <a:rPr lang="en-US" sz="2800" dirty="0" smtClean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ru-RU" sz="2800" dirty="0" err="1">
                <a:latin typeface="Arial" charset="0"/>
                <a:ea typeface="Arial" charset="0"/>
                <a:cs typeface="Arial" charset="0"/>
              </a:rPr>
              <a:t>антикоагуляционных</a:t>
            </a:r>
            <a:r>
              <a:rPr lang="ru-RU" sz="2800" dirty="0">
                <a:latin typeface="Arial" charset="0"/>
                <a:ea typeface="Arial" charset="0"/>
                <a:cs typeface="Arial" charset="0"/>
              </a:rPr>
              <a:t> факторов </a:t>
            </a:r>
            <a:r>
              <a:rPr lang="en-US" sz="2800" dirty="0" smtClean="0">
                <a:latin typeface="Arial" charset="0"/>
                <a:ea typeface="Arial" charset="0"/>
                <a:cs typeface="Arial" charset="0"/>
              </a:rPr>
              <a:t>C</a:t>
            </a:r>
            <a:r>
              <a:rPr lang="ru-RU" sz="2800" dirty="0" smtClean="0">
                <a:latin typeface="Arial" charset="0"/>
                <a:ea typeface="Arial" charset="0"/>
                <a:cs typeface="Arial" charset="0"/>
              </a:rPr>
              <a:t>, </a:t>
            </a:r>
            <a:r>
              <a:rPr lang="en-US" sz="2800" dirty="0" smtClean="0">
                <a:latin typeface="Arial" charset="0"/>
                <a:ea typeface="Arial" charset="0"/>
                <a:cs typeface="Arial" charset="0"/>
              </a:rPr>
              <a:t>S</a:t>
            </a:r>
            <a:r>
              <a:rPr lang="ru-RU" sz="2800" dirty="0" smtClean="0">
                <a:latin typeface="Arial" charset="0"/>
                <a:ea typeface="Arial" charset="0"/>
                <a:cs typeface="Arial" charset="0"/>
              </a:rPr>
              <a:t>, АТ</a:t>
            </a:r>
            <a:r>
              <a:rPr lang="en-US" sz="2800" dirty="0" smtClean="0">
                <a:latin typeface="Arial" charset="0"/>
                <a:ea typeface="Arial" charset="0"/>
                <a:cs typeface="Arial" charset="0"/>
              </a:rPr>
              <a:t> III</a:t>
            </a:r>
            <a:endParaRPr lang="en-US" sz="2800" dirty="0">
              <a:latin typeface="Arial" charset="0"/>
              <a:ea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7912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190005"/>
            <a:ext cx="10364451" cy="1852551"/>
          </a:xfrm>
        </p:spPr>
        <p:txBody>
          <a:bodyPr>
            <a:normAutofit/>
          </a:bodyPr>
          <a:lstStyle/>
          <a:p>
            <a:r>
              <a:rPr lang="uk-UA" sz="4400" dirty="0" smtClean="0">
                <a:latin typeface="Arial" charset="0"/>
                <a:ea typeface="Arial" charset="0"/>
                <a:cs typeface="Arial" charset="0"/>
              </a:rPr>
              <a:t>ДВС</a:t>
            </a:r>
            <a:r>
              <a:rPr lang="en-US" sz="4400" dirty="0" smtClean="0">
                <a:latin typeface="Arial" charset="0"/>
                <a:ea typeface="Arial" charset="0"/>
                <a:cs typeface="Arial" charset="0"/>
              </a:rPr>
              <a:t> (DIC)</a:t>
            </a:r>
            <a:endParaRPr lang="en-US" sz="4400" dirty="0"/>
          </a:p>
        </p:txBody>
      </p:sp>
      <p:sp>
        <p:nvSpPr>
          <p:cNvPr id="3" name="TextBox 2"/>
          <p:cNvSpPr txBox="1"/>
          <p:nvPr/>
        </p:nvSpPr>
        <p:spPr>
          <a:xfrm>
            <a:off x="1037230" y="2715905"/>
            <a:ext cx="10085695" cy="32040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ru-RU" sz="2800" dirty="0" err="1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</a:rPr>
              <a:t>коагулопатия</a:t>
            </a:r>
            <a:r>
              <a:rPr lang="ru-RU" sz="2800" dirty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</a:rPr>
              <a:t> потребления</a:t>
            </a:r>
            <a:r>
              <a:rPr lang="en-US" sz="2800" dirty="0" smtClean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</a:rPr>
              <a:t>!!</a:t>
            </a:r>
            <a:endParaRPr lang="en-US" sz="2800" dirty="0">
              <a:solidFill>
                <a:srgbClr val="FF0000"/>
              </a:solidFill>
              <a:latin typeface="Arial" charset="0"/>
              <a:ea typeface="Arial" charset="0"/>
              <a:cs typeface="Arial" charset="0"/>
            </a:endParaRPr>
          </a:p>
          <a:p>
            <a:pPr marL="285750" indent="-285750">
              <a:buFont typeface="Arial" charset="0"/>
              <a:buChar char="•"/>
            </a:pPr>
            <a:endParaRPr lang="en-US" sz="2800" dirty="0">
              <a:latin typeface="Arial" charset="0"/>
              <a:ea typeface="Arial" charset="0"/>
              <a:cs typeface="Arial" charset="0"/>
            </a:endParaRPr>
          </a:p>
          <a:p>
            <a:pPr marL="285750" indent="-285750">
              <a:buFont typeface="Arial" charset="0"/>
              <a:buChar char="•"/>
            </a:pPr>
            <a:r>
              <a:rPr lang="en-US" sz="2800" b="1" dirty="0">
                <a:latin typeface="Arial" charset="0"/>
                <a:ea typeface="Arial" charset="0"/>
                <a:cs typeface="Arial" charset="0"/>
              </a:rPr>
              <a:t>↑↑ PT/ aPTT, ↑↑ D-dimers, ↓PLT, ↓ fibrinogen</a:t>
            </a:r>
          </a:p>
          <a:p>
            <a:pPr marL="285750" indent="-285750">
              <a:buFont typeface="Arial" charset="0"/>
              <a:buChar char="•"/>
            </a:pPr>
            <a:endParaRPr lang="en-US" sz="2800" dirty="0">
              <a:latin typeface="Arial" charset="0"/>
              <a:ea typeface="Arial" charset="0"/>
              <a:cs typeface="Arial" charset="0"/>
            </a:endParaRPr>
          </a:p>
          <a:p>
            <a:pPr marL="285750" indent="-285750">
              <a:buFont typeface="Arial" charset="0"/>
              <a:buChar char="•"/>
            </a:pPr>
            <a:r>
              <a:rPr lang="ru-RU" sz="2800" dirty="0" smtClean="0">
                <a:latin typeface="Arial" charset="0"/>
                <a:ea typeface="Arial" charset="0"/>
                <a:cs typeface="Arial" charset="0"/>
              </a:rPr>
              <a:t>про</a:t>
            </a:r>
            <a:r>
              <a:rPr lang="en-US" sz="2800" dirty="0" smtClean="0">
                <a:latin typeface="Arial" charset="0"/>
                <a:ea typeface="Arial" charset="0"/>
                <a:cs typeface="Arial" charset="0"/>
              </a:rPr>
              <a:t>-</a:t>
            </a:r>
            <a:r>
              <a:rPr lang="ru-RU" sz="2800" dirty="0" smtClean="0">
                <a:latin typeface="Arial" charset="0"/>
                <a:ea typeface="Arial" charset="0"/>
                <a:cs typeface="Arial" charset="0"/>
              </a:rPr>
              <a:t>тромботическое состояние</a:t>
            </a:r>
            <a:endParaRPr lang="en-US" sz="2800" dirty="0" smtClean="0">
              <a:latin typeface="Arial" charset="0"/>
              <a:ea typeface="Arial" charset="0"/>
              <a:cs typeface="Arial" charset="0"/>
            </a:endParaRPr>
          </a:p>
          <a:p>
            <a:pPr marL="285750" indent="-285750">
              <a:buFont typeface="Arial" charset="0"/>
              <a:buChar char="•"/>
            </a:pPr>
            <a:endParaRPr lang="en-US" sz="2800" dirty="0">
              <a:latin typeface="Arial" charset="0"/>
              <a:ea typeface="Arial" charset="0"/>
              <a:cs typeface="Arial" charset="0"/>
            </a:endParaRPr>
          </a:p>
          <a:p>
            <a:pPr marL="285750" indent="-285750">
              <a:buFont typeface="Arial" charset="0"/>
              <a:buChar char="•"/>
            </a:pPr>
            <a:r>
              <a:rPr lang="ru-RU" sz="2800" dirty="0">
                <a:latin typeface="Arial" charset="0"/>
                <a:ea typeface="Arial" charset="0"/>
                <a:cs typeface="Arial" charset="0"/>
              </a:rPr>
              <a:t>часто ассоциируется </a:t>
            </a:r>
            <a:r>
              <a:rPr lang="ru-RU" sz="2800" dirty="0" smtClean="0">
                <a:latin typeface="Arial" charset="0"/>
                <a:ea typeface="Arial" charset="0"/>
                <a:cs typeface="Arial" charset="0"/>
              </a:rPr>
              <a:t>с</a:t>
            </a:r>
            <a:r>
              <a:rPr lang="en-US" sz="2800" dirty="0" smtClean="0">
                <a:latin typeface="Arial" charset="0"/>
                <a:ea typeface="Arial" charset="0"/>
                <a:cs typeface="Arial" charset="0"/>
              </a:rPr>
              <a:t> Sepsis </a:t>
            </a:r>
            <a:r>
              <a:rPr lang="en-US" sz="2800" dirty="0">
                <a:latin typeface="Arial" charset="0"/>
                <a:ea typeface="Arial" charset="0"/>
                <a:cs typeface="Arial" charset="0"/>
              </a:rPr>
              <a:t>(Str. pneumonia)</a:t>
            </a:r>
          </a:p>
        </p:txBody>
      </p:sp>
    </p:spTree>
    <p:extLst>
      <p:ext uri="{BB962C8B-B14F-4D97-AF65-F5344CB8AC3E}">
        <p14:creationId xmlns:p14="http://schemas.microsoft.com/office/powerpoint/2010/main" val="1156654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0"/>
            <a:ext cx="10364451" cy="1465101"/>
          </a:xfrm>
        </p:spPr>
        <p:txBody>
          <a:bodyPr>
            <a:normAutofit/>
          </a:bodyPr>
          <a:lstStyle/>
          <a:p>
            <a:r>
              <a:rPr lang="uk-UA" sz="4400" dirty="0" smtClean="0">
                <a:latin typeface="Arial" charset="0"/>
                <a:ea typeface="Arial" charset="0"/>
                <a:cs typeface="Arial" charset="0"/>
              </a:rPr>
              <a:t>ДВС</a:t>
            </a:r>
            <a:r>
              <a:rPr lang="en-US" sz="4400" dirty="0" smtClean="0">
                <a:latin typeface="Arial" charset="0"/>
                <a:ea typeface="Arial" charset="0"/>
                <a:cs typeface="Arial" charset="0"/>
              </a:rPr>
              <a:t> / Purpura </a:t>
            </a:r>
            <a:r>
              <a:rPr lang="en-US" sz="4400" dirty="0" err="1" smtClean="0">
                <a:latin typeface="Arial" charset="0"/>
                <a:ea typeface="Arial" charset="0"/>
                <a:cs typeface="Arial" charset="0"/>
              </a:rPr>
              <a:t>fulminans</a:t>
            </a:r>
            <a:endParaRPr lang="en-US" sz="4400" dirty="0"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6413" y="1465101"/>
            <a:ext cx="4391834" cy="328920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19218" y="1469984"/>
            <a:ext cx="4323427" cy="328432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54842" y="5008728"/>
            <a:ext cx="1141360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ru-RU" b="1" i="1" dirty="0">
                <a:latin typeface="Arial" charset="0"/>
                <a:ea typeface="Arial" charset="0"/>
                <a:cs typeface="Arial" charset="0"/>
              </a:rPr>
              <a:t>Увеличение</a:t>
            </a:r>
            <a:r>
              <a:rPr lang="en-US" b="1" i="1" dirty="0" smtClean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b="1" i="1" dirty="0">
                <a:latin typeface="Arial" charset="0"/>
                <a:ea typeface="Arial" charset="0"/>
                <a:cs typeface="Arial" charset="0"/>
              </a:rPr>
              <a:t>TF</a:t>
            </a:r>
            <a:r>
              <a:rPr lang="en-US" dirty="0">
                <a:latin typeface="Arial" charset="0"/>
                <a:ea typeface="Arial" charset="0"/>
                <a:cs typeface="Arial" charset="0"/>
              </a:rPr>
              <a:t> (Tissue Factor) and </a:t>
            </a:r>
            <a:r>
              <a:rPr lang="en-US" b="1" i="1" dirty="0">
                <a:latin typeface="Arial" charset="0"/>
                <a:ea typeface="Arial" charset="0"/>
                <a:cs typeface="Arial" charset="0"/>
              </a:rPr>
              <a:t>PAI-1</a:t>
            </a:r>
            <a:r>
              <a:rPr lang="en-US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dirty="0" smtClean="0">
                <a:latin typeface="Arial" charset="0"/>
                <a:ea typeface="Arial" charset="0"/>
                <a:cs typeface="Arial" charset="0"/>
              </a:rPr>
              <a:t>(</a:t>
            </a:r>
            <a:r>
              <a:rPr lang="ru-RU" dirty="0" smtClean="0">
                <a:latin typeface="Arial" charset="0"/>
                <a:ea typeface="Arial" charset="0"/>
                <a:cs typeface="Arial" charset="0"/>
              </a:rPr>
              <a:t>ингибирует конверсию</a:t>
            </a:r>
            <a:r>
              <a:rPr lang="en-US" dirty="0" smtClean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dirty="0">
                <a:latin typeface="Arial" charset="0"/>
                <a:ea typeface="Arial" charset="0"/>
                <a:cs typeface="Arial" charset="0"/>
              </a:rPr>
              <a:t>Plasminogen to </a:t>
            </a:r>
            <a:r>
              <a:rPr lang="en-US" dirty="0" smtClean="0">
                <a:latin typeface="Arial" charset="0"/>
                <a:ea typeface="Arial" charset="0"/>
                <a:cs typeface="Arial" charset="0"/>
              </a:rPr>
              <a:t>Plasmin)</a:t>
            </a:r>
          </a:p>
          <a:p>
            <a:pPr marL="285750" indent="-285750">
              <a:buFont typeface="Arial" charset="0"/>
              <a:buChar char="•"/>
            </a:pPr>
            <a:r>
              <a:rPr lang="en-US" b="1" dirty="0" err="1" smtClean="0">
                <a:latin typeface="Arial" charset="0"/>
                <a:ea typeface="Arial" charset="0"/>
                <a:cs typeface="Arial" charset="0"/>
              </a:rPr>
              <a:t>Д</a:t>
            </a:r>
            <a:r>
              <a:rPr lang="mr-IN" b="1" dirty="0" err="1" smtClean="0">
                <a:latin typeface="Arial" charset="0"/>
                <a:ea typeface="Arial" charset="0"/>
                <a:cs typeface="Arial" charset="0"/>
              </a:rPr>
              <a:t>ефицит</a:t>
            </a:r>
            <a:r>
              <a:rPr lang="en-US" b="1" dirty="0" smtClean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ru-RU" b="1" dirty="0" err="1">
                <a:latin typeface="Arial" charset="0"/>
                <a:ea typeface="Arial" charset="0"/>
                <a:cs typeface="Arial" charset="0"/>
              </a:rPr>
              <a:t>антикоагуляционных</a:t>
            </a:r>
            <a:r>
              <a:rPr lang="ru-RU" b="1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ru-RU" b="1" dirty="0" smtClean="0">
                <a:latin typeface="Arial" charset="0"/>
                <a:ea typeface="Arial" charset="0"/>
                <a:cs typeface="Arial" charset="0"/>
              </a:rPr>
              <a:t>протеинов</a:t>
            </a:r>
            <a:r>
              <a:rPr lang="en-US" b="1" dirty="0" smtClean="0">
                <a:latin typeface="Arial" charset="0"/>
                <a:ea typeface="Arial" charset="0"/>
                <a:cs typeface="Arial" charset="0"/>
              </a:rPr>
              <a:t> TFPI</a:t>
            </a:r>
            <a:r>
              <a:rPr lang="en-US" b="1" dirty="0">
                <a:latin typeface="Arial" charset="0"/>
                <a:ea typeface="Arial" charset="0"/>
                <a:cs typeface="Arial" charset="0"/>
              </a:rPr>
              <a:t>, C, S, AT III</a:t>
            </a:r>
          </a:p>
          <a:p>
            <a:endParaRPr lang="en-US" b="1" dirty="0">
              <a:latin typeface="Arial" charset="0"/>
              <a:ea typeface="Arial" charset="0"/>
              <a:cs typeface="Arial" charset="0"/>
            </a:endParaRPr>
          </a:p>
          <a:p>
            <a:r>
              <a:rPr lang="uk-UA" dirty="0" err="1" smtClean="0">
                <a:latin typeface="Arial" charset="0"/>
                <a:ea typeface="Arial" charset="0"/>
                <a:cs typeface="Arial" charset="0"/>
              </a:rPr>
              <a:t>Р</a:t>
            </a:r>
            <a:r>
              <a:rPr lang="ru-RU" dirty="0" err="1" smtClean="0">
                <a:latin typeface="Arial" charset="0"/>
                <a:ea typeface="Arial" charset="0"/>
                <a:cs typeface="Arial" charset="0"/>
              </a:rPr>
              <a:t>езультат</a:t>
            </a:r>
            <a:r>
              <a:rPr lang="en-US" dirty="0" smtClean="0">
                <a:latin typeface="Arial" charset="0"/>
                <a:ea typeface="Arial" charset="0"/>
                <a:cs typeface="Arial" charset="0"/>
              </a:rPr>
              <a:t>: TF </a:t>
            </a:r>
            <a:r>
              <a:rPr lang="ru-RU" dirty="0">
                <a:latin typeface="Arial" charset="0"/>
                <a:ea typeface="Arial" charset="0"/>
                <a:cs typeface="Arial" charset="0"/>
              </a:rPr>
              <a:t>активирует</a:t>
            </a:r>
            <a:r>
              <a:rPr lang="en-US" dirty="0" smtClean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dirty="0">
                <a:latin typeface="Arial" charset="0"/>
                <a:ea typeface="Arial" charset="0"/>
                <a:cs typeface="Arial" charset="0"/>
              </a:rPr>
              <a:t>factor </a:t>
            </a:r>
            <a:r>
              <a:rPr lang="en-US" dirty="0" smtClean="0">
                <a:latin typeface="Arial" charset="0"/>
                <a:ea typeface="Arial" charset="0"/>
                <a:cs typeface="Arial" charset="0"/>
              </a:rPr>
              <a:t>VII = </a:t>
            </a:r>
            <a:r>
              <a:rPr lang="ru-RU" b="1" dirty="0">
                <a:latin typeface="Arial" charset="0"/>
                <a:ea typeface="Arial" charset="0"/>
                <a:cs typeface="Arial" charset="0"/>
              </a:rPr>
              <a:t>массированный тромбоз с потреблением ф-ров свертывания и </a:t>
            </a:r>
            <a:r>
              <a:rPr lang="ru-RU" b="1" dirty="0" smtClean="0">
                <a:latin typeface="Arial" charset="0"/>
                <a:ea typeface="Arial" charset="0"/>
                <a:cs typeface="Arial" charset="0"/>
              </a:rPr>
              <a:t>фибриногена</a:t>
            </a:r>
            <a:r>
              <a:rPr lang="en-US" b="1" dirty="0" smtClean="0">
                <a:latin typeface="Arial" charset="0"/>
                <a:ea typeface="Arial" charset="0"/>
                <a:cs typeface="Arial" charset="0"/>
              </a:rPr>
              <a:t> + </a:t>
            </a:r>
            <a:r>
              <a:rPr lang="ru-RU" b="1" dirty="0">
                <a:latin typeface="Arial" charset="0"/>
                <a:ea typeface="Arial" charset="0"/>
                <a:cs typeface="Arial" charset="0"/>
              </a:rPr>
              <a:t>сниженный </a:t>
            </a:r>
            <a:r>
              <a:rPr lang="ru-RU" b="1" dirty="0" err="1">
                <a:latin typeface="Arial" charset="0"/>
                <a:ea typeface="Arial" charset="0"/>
                <a:cs typeface="Arial" charset="0"/>
              </a:rPr>
              <a:t>фибринолиз</a:t>
            </a:r>
            <a:endParaRPr lang="en-US" b="1" dirty="0">
              <a:latin typeface="Arial" charset="0"/>
              <a:ea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7087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173621"/>
            <a:ext cx="10364451" cy="1713052"/>
          </a:xfrm>
        </p:spPr>
        <p:txBody>
          <a:bodyPr/>
          <a:lstStyle/>
          <a:p>
            <a:r>
              <a:rPr lang="ru-RU" dirty="0">
                <a:latin typeface="Arial" charset="0"/>
                <a:ea typeface="Arial" charset="0"/>
                <a:cs typeface="Arial" charset="0"/>
              </a:rPr>
              <a:t>Почему это важно понимать?</a:t>
            </a:r>
            <a:endParaRPr lang="en-US" dirty="0"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4" name="Picture 3" descr="images.jpe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2475" y="269883"/>
            <a:ext cx="1716967" cy="194481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913775" y="2419109"/>
            <a:ext cx="10128473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mr-IN" sz="2800" dirty="0" err="1">
                <a:latin typeface="Arial" charset="0"/>
                <a:ea typeface="Arial" charset="0"/>
                <a:cs typeface="Arial" charset="0"/>
              </a:rPr>
              <a:t>Если</a:t>
            </a:r>
            <a:r>
              <a:rPr lang="mr-IN" sz="28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800" dirty="0" smtClean="0">
                <a:latin typeface="Arial" charset="0"/>
                <a:ea typeface="Arial" charset="0"/>
                <a:cs typeface="Arial" charset="0"/>
              </a:rPr>
              <a:t>TAMOF</a:t>
            </a:r>
            <a:r>
              <a:rPr lang="mr-IN" sz="2800" dirty="0" smtClean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mr-IN" sz="2800" dirty="0" err="1" smtClean="0">
                <a:latin typeface="Arial" charset="0"/>
                <a:ea typeface="Arial" charset="0"/>
                <a:cs typeface="Arial" charset="0"/>
              </a:rPr>
              <a:t>следствие</a:t>
            </a:r>
            <a:r>
              <a:rPr lang="mr-IN" sz="2800" dirty="0" smtClean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800" dirty="0" smtClean="0">
                <a:latin typeface="Arial" charset="0"/>
                <a:ea typeface="Arial" charset="0"/>
                <a:cs typeface="Arial" charset="0"/>
              </a:rPr>
              <a:t>- </a:t>
            </a:r>
            <a:r>
              <a:rPr lang="mr-IN" sz="2800" dirty="0" err="1" smtClean="0">
                <a:latin typeface="Arial" charset="0"/>
                <a:ea typeface="Arial" charset="0"/>
                <a:cs typeface="Arial" charset="0"/>
              </a:rPr>
              <a:t>лечи</a:t>
            </a:r>
            <a:r>
              <a:rPr lang="mr-IN" sz="2800" dirty="0" smtClean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mr-IN" sz="2800" dirty="0" err="1">
                <a:latin typeface="Arial" charset="0"/>
                <a:ea typeface="Arial" charset="0"/>
                <a:cs typeface="Arial" charset="0"/>
              </a:rPr>
              <a:t>причину</a:t>
            </a:r>
            <a:r>
              <a:rPr lang="mr-IN" sz="28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800" dirty="0" smtClean="0">
                <a:latin typeface="Arial" charset="0"/>
                <a:ea typeface="Arial" charset="0"/>
                <a:cs typeface="Arial" charset="0"/>
              </a:rPr>
              <a:t>(sepsis) </a:t>
            </a:r>
          </a:p>
          <a:p>
            <a:endParaRPr lang="en-US" sz="2800" dirty="0">
              <a:latin typeface="Arial" charset="0"/>
              <a:ea typeface="Arial" charset="0"/>
              <a:cs typeface="Arial" charset="0"/>
            </a:endParaRPr>
          </a:p>
          <a:p>
            <a:endParaRPr lang="en-US" sz="2800" dirty="0" smtClean="0">
              <a:latin typeface="Arial" charset="0"/>
              <a:ea typeface="Arial" charset="0"/>
              <a:cs typeface="Arial" charset="0"/>
            </a:endParaRPr>
          </a:p>
          <a:p>
            <a:r>
              <a:rPr lang="mr-IN" sz="2800" dirty="0" err="1">
                <a:latin typeface="Arial" charset="0"/>
                <a:ea typeface="Arial" charset="0"/>
                <a:cs typeface="Arial" charset="0"/>
              </a:rPr>
              <a:t>Если</a:t>
            </a:r>
            <a:r>
              <a:rPr lang="mr-IN" sz="28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800" dirty="0" smtClean="0">
                <a:latin typeface="Arial" charset="0"/>
                <a:ea typeface="Arial" charset="0"/>
                <a:cs typeface="Arial" charset="0"/>
              </a:rPr>
              <a:t>TAMOF</a:t>
            </a:r>
            <a:r>
              <a:rPr lang="mr-IN" sz="2800" dirty="0" smtClean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mr-IN" sz="2800" dirty="0">
                <a:latin typeface="Arial" charset="0"/>
                <a:ea typeface="Arial" charset="0"/>
                <a:cs typeface="Arial" charset="0"/>
              </a:rPr>
              <a:t>- </a:t>
            </a:r>
            <a:r>
              <a:rPr lang="mr-IN" sz="2800" dirty="0" err="1">
                <a:latin typeface="Arial" charset="0"/>
                <a:ea typeface="Arial" charset="0"/>
                <a:cs typeface="Arial" charset="0"/>
              </a:rPr>
              <a:t>независимый</a:t>
            </a:r>
            <a:r>
              <a:rPr lang="mr-IN" sz="2800" dirty="0">
                <a:latin typeface="Arial" charset="0"/>
                <a:ea typeface="Arial" charset="0"/>
                <a:cs typeface="Arial" charset="0"/>
              </a:rPr>
              <a:t> "</a:t>
            </a:r>
            <a:r>
              <a:rPr lang="mr-IN" sz="2800" dirty="0" err="1">
                <a:latin typeface="Arial" charset="0"/>
                <a:ea typeface="Arial" charset="0"/>
                <a:cs typeface="Arial" charset="0"/>
              </a:rPr>
              <a:t>драйвер</a:t>
            </a:r>
            <a:r>
              <a:rPr lang="mr-IN" sz="2800" dirty="0">
                <a:latin typeface="Arial" charset="0"/>
                <a:ea typeface="Arial" charset="0"/>
                <a:cs typeface="Arial" charset="0"/>
              </a:rPr>
              <a:t>" </a:t>
            </a:r>
            <a:r>
              <a:rPr lang="mr-IN" sz="2800" dirty="0" err="1">
                <a:latin typeface="Arial" charset="0"/>
                <a:ea typeface="Arial" charset="0"/>
                <a:cs typeface="Arial" charset="0"/>
              </a:rPr>
              <a:t>полиорганной</a:t>
            </a:r>
            <a:r>
              <a:rPr lang="mr-IN" sz="28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mr-IN" sz="2800" dirty="0" err="1">
                <a:latin typeface="Arial" charset="0"/>
                <a:ea typeface="Arial" charset="0"/>
                <a:cs typeface="Arial" charset="0"/>
              </a:rPr>
              <a:t>недостаточности</a:t>
            </a:r>
            <a:r>
              <a:rPr lang="mr-IN" sz="28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mr-IN" sz="2800" dirty="0" smtClean="0">
                <a:latin typeface="Arial" charset="0"/>
                <a:ea typeface="Arial" charset="0"/>
                <a:cs typeface="Arial" charset="0"/>
              </a:rPr>
              <a:t>– </a:t>
            </a:r>
            <a:r>
              <a:rPr lang="mr-IN" sz="2800" dirty="0" err="1" smtClean="0">
                <a:latin typeface="Arial" charset="0"/>
                <a:ea typeface="Arial" charset="0"/>
                <a:cs typeface="Arial" charset="0"/>
              </a:rPr>
              <a:t>лечи</a:t>
            </a:r>
            <a:r>
              <a:rPr lang="ru-RU" sz="2800" dirty="0" smtClean="0">
                <a:latin typeface="Arial" charset="0"/>
                <a:ea typeface="Arial" charset="0"/>
                <a:cs typeface="Arial" charset="0"/>
              </a:rPr>
              <a:t> </a:t>
            </a:r>
            <a:endParaRPr lang="en-US" sz="2800" dirty="0" smtClean="0">
              <a:latin typeface="Arial" charset="0"/>
              <a:ea typeface="Arial" charset="0"/>
              <a:cs typeface="Arial" charset="0"/>
            </a:endParaRPr>
          </a:p>
          <a:p>
            <a:pPr marL="457200" indent="-457200">
              <a:buFont typeface="Arial" charset="0"/>
              <a:buChar char="•"/>
            </a:pPr>
            <a:r>
              <a:rPr lang="ru-RU" sz="2800" b="1" i="1" dirty="0" smtClean="0">
                <a:latin typeface="Arial" charset="0"/>
                <a:ea typeface="Arial" charset="0"/>
                <a:cs typeface="Arial" charset="0"/>
              </a:rPr>
              <a:t>независимо</a:t>
            </a:r>
            <a:r>
              <a:rPr lang="mr-IN" sz="2800" b="1" i="1" dirty="0" smtClean="0">
                <a:latin typeface="Arial" charset="0"/>
                <a:ea typeface="Arial" charset="0"/>
                <a:cs typeface="Arial" charset="0"/>
              </a:rPr>
              <a:t> </a:t>
            </a:r>
            <a:endParaRPr lang="en-US" sz="2800" b="1" i="1" dirty="0" smtClean="0">
              <a:latin typeface="Arial" charset="0"/>
              <a:ea typeface="Arial" charset="0"/>
              <a:cs typeface="Arial" charset="0"/>
            </a:endParaRPr>
          </a:p>
          <a:p>
            <a:pPr marL="457200" indent="-457200">
              <a:buFont typeface="Arial" charset="0"/>
              <a:buChar char="•"/>
            </a:pPr>
            <a:r>
              <a:rPr lang="mr-IN" sz="2800" b="1" i="1" dirty="0" err="1" smtClean="0">
                <a:latin typeface="Arial" charset="0"/>
                <a:ea typeface="Arial" charset="0"/>
                <a:cs typeface="Arial" charset="0"/>
              </a:rPr>
              <a:t>агрессивно</a:t>
            </a:r>
            <a:r>
              <a:rPr lang="mr-IN" sz="2800" b="1" i="1" dirty="0" smtClean="0">
                <a:latin typeface="Arial" charset="0"/>
                <a:ea typeface="Arial" charset="0"/>
                <a:cs typeface="Arial" charset="0"/>
              </a:rPr>
              <a:t> </a:t>
            </a:r>
            <a:endParaRPr lang="en-US" sz="2800" b="1" i="1" dirty="0" smtClean="0">
              <a:latin typeface="Arial" charset="0"/>
              <a:ea typeface="Arial" charset="0"/>
              <a:cs typeface="Arial" charset="0"/>
            </a:endParaRPr>
          </a:p>
          <a:p>
            <a:pPr marL="457200" indent="-457200">
              <a:buFont typeface="Arial" charset="0"/>
              <a:buChar char="•"/>
            </a:pPr>
            <a:r>
              <a:rPr lang="mr-IN" sz="2800" b="1" i="1" dirty="0" err="1" smtClean="0">
                <a:latin typeface="Arial" charset="0"/>
                <a:ea typeface="Arial" charset="0"/>
                <a:cs typeface="Arial" charset="0"/>
              </a:rPr>
              <a:t>правильно</a:t>
            </a:r>
            <a:r>
              <a:rPr lang="mr-IN" sz="2800" b="1" i="1" dirty="0" smtClean="0">
                <a:latin typeface="Arial" charset="0"/>
                <a:ea typeface="Arial" charset="0"/>
                <a:cs typeface="Arial" charset="0"/>
              </a:rPr>
              <a:t>!</a:t>
            </a:r>
            <a:endParaRPr lang="en-US" sz="2800" b="1" i="1" dirty="0">
              <a:latin typeface="Arial" charset="0"/>
              <a:ea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6296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1"/>
            <a:ext cx="10364451" cy="1504708"/>
          </a:xfrm>
        </p:spPr>
        <p:txBody>
          <a:bodyPr/>
          <a:lstStyle/>
          <a:p>
            <a:r>
              <a:rPr lang="bg-BG" dirty="0">
                <a:latin typeface="Arial" charset="0"/>
                <a:ea typeface="Arial" charset="0"/>
                <a:cs typeface="Arial" charset="0"/>
              </a:rPr>
              <a:t>Лечение </a:t>
            </a:r>
            <a:r>
              <a:rPr lang="uk-UA" dirty="0" smtClean="0">
                <a:latin typeface="Arial" charset="0"/>
                <a:ea typeface="Arial" charset="0"/>
                <a:cs typeface="Arial" charset="0"/>
              </a:rPr>
              <a:t>ДВС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913776" y="1630017"/>
            <a:ext cx="10364450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sz="2000" dirty="0" smtClean="0">
                <a:latin typeface="Arial" charset="0"/>
                <a:ea typeface="Arial" charset="0"/>
                <a:cs typeface="Arial" charset="0"/>
              </a:rPr>
              <a:t>Лечение </a:t>
            </a:r>
            <a:r>
              <a:rPr lang="ru-RU" sz="2000" dirty="0">
                <a:latin typeface="Arial" charset="0"/>
                <a:ea typeface="Arial" charset="0"/>
                <a:cs typeface="Arial" charset="0"/>
              </a:rPr>
              <a:t>лежащего в основе </a:t>
            </a:r>
            <a:r>
              <a:rPr lang="ru-RU" sz="2000" dirty="0" smtClean="0">
                <a:latin typeface="Arial" charset="0"/>
                <a:ea typeface="Arial" charset="0"/>
                <a:cs typeface="Arial" charset="0"/>
              </a:rPr>
              <a:t>заболевания</a:t>
            </a:r>
            <a:r>
              <a:rPr lang="en-US" sz="2000" dirty="0" smtClean="0">
                <a:latin typeface="Arial" charset="0"/>
                <a:ea typeface="Arial" charset="0"/>
                <a:cs typeface="Arial" charset="0"/>
              </a:rPr>
              <a:t> !</a:t>
            </a:r>
          </a:p>
          <a:p>
            <a:pPr marL="342900" indent="-342900">
              <a:buAutoNum type="arabicPeriod"/>
            </a:pPr>
            <a:endParaRPr lang="en-US" sz="2000" dirty="0">
              <a:latin typeface="Arial" charset="0"/>
              <a:ea typeface="Arial" charset="0"/>
              <a:cs typeface="Arial" charset="0"/>
            </a:endParaRPr>
          </a:p>
          <a:p>
            <a:pPr marL="342900" indent="-342900">
              <a:buFontTx/>
              <a:buAutoNum type="arabicPeriod"/>
            </a:pPr>
            <a:r>
              <a:rPr lang="ru-RU" sz="2000" dirty="0" smtClean="0">
                <a:latin typeface="Arial" charset="0"/>
                <a:ea typeface="Arial" charset="0"/>
                <a:cs typeface="Arial" charset="0"/>
              </a:rPr>
              <a:t>СЖП</a:t>
            </a:r>
            <a:r>
              <a:rPr lang="en-US" sz="20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000" dirty="0" smtClean="0">
                <a:latin typeface="Arial" charset="0"/>
                <a:ea typeface="Arial" charset="0"/>
                <a:cs typeface="Arial" charset="0"/>
              </a:rPr>
              <a:t>- </a:t>
            </a:r>
            <a:r>
              <a:rPr lang="ru-RU" sz="2000" dirty="0">
                <a:latin typeface="Arial" charset="0"/>
                <a:ea typeface="Arial" charset="0"/>
                <a:cs typeface="Arial" charset="0"/>
              </a:rPr>
              <a:t>субсидирование </a:t>
            </a:r>
            <a:r>
              <a:rPr lang="ru-RU" sz="2000" dirty="0" err="1">
                <a:latin typeface="Arial" charset="0"/>
                <a:ea typeface="Arial" charset="0"/>
                <a:cs typeface="Arial" charset="0"/>
              </a:rPr>
              <a:t>антикоагуляционных</a:t>
            </a:r>
            <a:r>
              <a:rPr lang="ru-RU" sz="2000" dirty="0">
                <a:latin typeface="Arial" charset="0"/>
                <a:ea typeface="Arial" charset="0"/>
                <a:cs typeface="Arial" charset="0"/>
              </a:rPr>
              <a:t> протеинов</a:t>
            </a:r>
            <a:r>
              <a:rPr lang="en-US" sz="2000" dirty="0" smtClean="0">
                <a:latin typeface="Arial" charset="0"/>
                <a:ea typeface="Arial" charset="0"/>
                <a:cs typeface="Arial" charset="0"/>
              </a:rPr>
              <a:t>. </a:t>
            </a:r>
            <a:r>
              <a:rPr lang="mr-IN" sz="2000" dirty="0" err="1">
                <a:latin typeface="Arial" charset="0"/>
                <a:ea typeface="Arial" charset="0"/>
                <a:cs typeface="Arial" charset="0"/>
              </a:rPr>
              <a:t>Одновременно</a:t>
            </a:r>
            <a:r>
              <a:rPr lang="mr-IN" sz="2000" dirty="0">
                <a:latin typeface="Arial" charset="0"/>
                <a:ea typeface="Arial" charset="0"/>
                <a:cs typeface="Arial" charset="0"/>
              </a:rPr>
              <a:t> - </a:t>
            </a:r>
            <a:r>
              <a:rPr lang="mr-IN" sz="2000" dirty="0" err="1">
                <a:latin typeface="Arial" charset="0"/>
                <a:ea typeface="Arial" charset="0"/>
                <a:cs typeface="Arial" charset="0"/>
              </a:rPr>
              <a:t>титрование</a:t>
            </a:r>
            <a:r>
              <a:rPr lang="en-US" sz="20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000" dirty="0" err="1">
                <a:latin typeface="Arial" charset="0"/>
                <a:ea typeface="Arial" charset="0"/>
                <a:cs typeface="Arial" charset="0"/>
              </a:rPr>
              <a:t>Гепарина</a:t>
            </a:r>
            <a:r>
              <a:rPr lang="en-US" sz="2000" dirty="0">
                <a:latin typeface="Arial" charset="0"/>
                <a:ea typeface="Arial" charset="0"/>
                <a:cs typeface="Arial" charset="0"/>
              </a:rPr>
              <a:t> (</a:t>
            </a:r>
            <a:r>
              <a:rPr lang="ru-RU" sz="2000" dirty="0" smtClean="0">
                <a:latin typeface="Arial" charset="0"/>
                <a:ea typeface="Arial" charset="0"/>
                <a:cs typeface="Arial" charset="0"/>
              </a:rPr>
              <a:t>поддержания </a:t>
            </a:r>
            <a:r>
              <a:rPr lang="ru-RU" sz="2000" dirty="0" err="1" smtClean="0">
                <a:latin typeface="Arial" charset="0"/>
                <a:ea typeface="Arial" charset="0"/>
                <a:cs typeface="Arial" charset="0"/>
              </a:rPr>
              <a:t>антикоагуляции</a:t>
            </a:r>
            <a:r>
              <a:rPr lang="en-US" sz="2000" dirty="0" smtClean="0">
                <a:latin typeface="Arial" charset="0"/>
                <a:ea typeface="Arial" charset="0"/>
                <a:cs typeface="Arial" charset="0"/>
              </a:rPr>
              <a:t>) </a:t>
            </a:r>
            <a:endParaRPr lang="en-US" sz="2000" dirty="0">
              <a:latin typeface="Arial" charset="0"/>
              <a:ea typeface="Arial" charset="0"/>
              <a:cs typeface="Arial" charset="0"/>
            </a:endParaRPr>
          </a:p>
          <a:p>
            <a:pPr marL="342900" indent="-342900">
              <a:buAutoNum type="arabicPeriod"/>
            </a:pPr>
            <a:endParaRPr lang="en-US" sz="2000" dirty="0" smtClean="0">
              <a:latin typeface="Arial" charset="0"/>
              <a:ea typeface="Arial" charset="0"/>
              <a:cs typeface="Arial" charset="0"/>
            </a:endParaRPr>
          </a:p>
          <a:p>
            <a:pPr marL="342900" indent="-342900">
              <a:buAutoNum type="arabicPeriod"/>
            </a:pPr>
            <a:r>
              <a:rPr lang="en-US" sz="2000" dirty="0" err="1" smtClean="0">
                <a:latin typeface="Arial" charset="0"/>
                <a:ea typeface="Arial" charset="0"/>
                <a:cs typeface="Arial" charset="0"/>
              </a:rPr>
              <a:t>Lovenox</a:t>
            </a:r>
            <a:r>
              <a:rPr lang="ru-RU" sz="2000" dirty="0" smtClean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000" dirty="0" smtClean="0">
                <a:latin typeface="Arial" charset="0"/>
                <a:ea typeface="Arial" charset="0"/>
                <a:cs typeface="Arial" charset="0"/>
              </a:rPr>
              <a:t>(LMWH</a:t>
            </a:r>
            <a:r>
              <a:rPr lang="ru-RU" sz="2000" dirty="0" smtClean="0">
                <a:latin typeface="Arial" charset="0"/>
                <a:ea typeface="Arial" charset="0"/>
                <a:cs typeface="Arial" charset="0"/>
              </a:rPr>
              <a:t>) терапевтическа</a:t>
            </a:r>
            <a:r>
              <a:rPr lang="ru-RU" sz="2000" dirty="0">
                <a:latin typeface="Arial" charset="0"/>
                <a:ea typeface="Arial" charset="0"/>
                <a:cs typeface="Arial" charset="0"/>
              </a:rPr>
              <a:t>я</a:t>
            </a:r>
            <a:r>
              <a:rPr lang="en-US" sz="2000" dirty="0" smtClean="0">
                <a:latin typeface="Arial" charset="0"/>
                <a:ea typeface="Arial" charset="0"/>
                <a:cs typeface="Arial" charset="0"/>
              </a:rPr>
              <a:t>/</a:t>
            </a:r>
            <a:r>
              <a:rPr lang="ru-RU" sz="2000" dirty="0">
                <a:latin typeface="Arial" charset="0"/>
                <a:ea typeface="Arial" charset="0"/>
                <a:cs typeface="Arial" charset="0"/>
              </a:rPr>
              <a:t> профилактическая доза </a:t>
            </a:r>
            <a:endParaRPr lang="en-US" sz="2000" dirty="0" smtClean="0">
              <a:latin typeface="Arial" charset="0"/>
              <a:ea typeface="Arial" charset="0"/>
              <a:cs typeface="Arial" charset="0"/>
            </a:endParaRPr>
          </a:p>
          <a:p>
            <a:pPr marL="342900" indent="-342900">
              <a:buAutoNum type="arabicPeriod"/>
            </a:pPr>
            <a:endParaRPr lang="en-US" sz="2000" dirty="0">
              <a:latin typeface="Arial" charset="0"/>
              <a:ea typeface="Arial" charset="0"/>
              <a:cs typeface="Arial" charset="0"/>
            </a:endParaRPr>
          </a:p>
          <a:p>
            <a:pPr marL="342900" indent="-342900">
              <a:buFontTx/>
              <a:buAutoNum type="arabicPeriod"/>
            </a:pPr>
            <a:r>
              <a:rPr lang="en-US" sz="2000" b="1" dirty="0">
                <a:latin typeface="Arial" charset="0"/>
                <a:ea typeface="Arial" charset="0"/>
                <a:cs typeface="Arial" charset="0"/>
              </a:rPr>
              <a:t>Fibrinolytics </a:t>
            </a:r>
            <a:r>
              <a:rPr lang="en-US" sz="2000" dirty="0">
                <a:latin typeface="Arial" charset="0"/>
                <a:ea typeface="Arial" charset="0"/>
                <a:cs typeface="Arial" charset="0"/>
              </a:rPr>
              <a:t>(urokinase, streptokinase) </a:t>
            </a:r>
            <a:r>
              <a:rPr lang="ru-RU" sz="2000" dirty="0">
                <a:latin typeface="Arial" charset="0"/>
                <a:ea typeface="Arial" charset="0"/>
                <a:cs typeface="Arial" charset="0"/>
              </a:rPr>
              <a:t>при ишемии конечностей</a:t>
            </a:r>
            <a:r>
              <a:rPr lang="en-US" sz="2000" dirty="0" smtClean="0">
                <a:latin typeface="Arial" charset="0"/>
                <a:ea typeface="Arial" charset="0"/>
                <a:cs typeface="Arial" charset="0"/>
              </a:rPr>
              <a:t> (</a:t>
            </a:r>
            <a:r>
              <a:rPr lang="mr-IN" sz="2000" dirty="0" err="1">
                <a:latin typeface="Arial" charset="0"/>
                <a:ea typeface="Arial" charset="0"/>
                <a:cs typeface="Arial" charset="0"/>
              </a:rPr>
              <a:t>одновременно</a:t>
            </a:r>
            <a:r>
              <a:rPr lang="mr-IN" sz="2000" dirty="0">
                <a:latin typeface="Arial" charset="0"/>
                <a:ea typeface="Arial" charset="0"/>
                <a:cs typeface="Arial" charset="0"/>
              </a:rPr>
              <a:t> - </a:t>
            </a:r>
            <a:r>
              <a:rPr lang="mr-IN" sz="2000" dirty="0" err="1">
                <a:latin typeface="Arial" charset="0"/>
                <a:ea typeface="Arial" charset="0"/>
                <a:cs typeface="Arial" charset="0"/>
              </a:rPr>
              <a:t>нормализация</a:t>
            </a:r>
            <a:r>
              <a:rPr lang="en-US" sz="2000" dirty="0" smtClean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000" dirty="0">
                <a:latin typeface="Arial" charset="0"/>
                <a:ea typeface="Arial" charset="0"/>
                <a:cs typeface="Arial" charset="0"/>
              </a:rPr>
              <a:t>PT/ aPTT </a:t>
            </a:r>
            <a:r>
              <a:rPr lang="bg-BG" sz="2000" dirty="0" err="1">
                <a:latin typeface="Arial" charset="0"/>
                <a:ea typeface="Arial" charset="0"/>
                <a:cs typeface="Arial" charset="0"/>
              </a:rPr>
              <a:t>т.к</a:t>
            </a:r>
            <a:r>
              <a:rPr lang="bg-BG" sz="2000" dirty="0">
                <a:latin typeface="Arial" charset="0"/>
                <a:ea typeface="Arial" charset="0"/>
                <a:cs typeface="Arial" charset="0"/>
              </a:rPr>
              <a:t>. риск </a:t>
            </a:r>
            <a:r>
              <a:rPr lang="bg-BG" sz="2000" dirty="0" err="1">
                <a:latin typeface="Arial" charset="0"/>
                <a:ea typeface="Arial" charset="0"/>
                <a:cs typeface="Arial" charset="0"/>
              </a:rPr>
              <a:t>кровотечения</a:t>
            </a:r>
            <a:r>
              <a:rPr lang="en-US" sz="2000" dirty="0" smtClean="0">
                <a:latin typeface="Arial" charset="0"/>
                <a:ea typeface="Arial" charset="0"/>
                <a:cs typeface="Arial" charset="0"/>
              </a:rPr>
              <a:t>) </a:t>
            </a:r>
            <a:r>
              <a:rPr lang="mr-IN" sz="2000" dirty="0">
                <a:latin typeface="Arial" charset="0"/>
                <a:ea typeface="Arial" charset="0"/>
                <a:cs typeface="Arial" charset="0"/>
              </a:rPr>
              <a:t>–</a:t>
            </a:r>
            <a:r>
              <a:rPr lang="en-US" sz="2000" dirty="0">
                <a:latin typeface="Arial" charset="0"/>
                <a:ea typeface="Arial" charset="0"/>
                <a:cs typeface="Arial" charset="0"/>
              </a:rPr>
              <a:t> great </a:t>
            </a:r>
            <a:r>
              <a:rPr lang="en-US" sz="2000" dirty="0" smtClean="0">
                <a:latin typeface="Arial" charset="0"/>
                <a:ea typeface="Arial" charset="0"/>
                <a:cs typeface="Arial" charset="0"/>
              </a:rPr>
              <a:t>effect</a:t>
            </a:r>
          </a:p>
          <a:p>
            <a:pPr marL="342900" indent="-342900">
              <a:buAutoNum type="arabicPeriod"/>
            </a:pPr>
            <a:endParaRPr lang="en-US" sz="2000" dirty="0">
              <a:latin typeface="Arial" charset="0"/>
              <a:ea typeface="Arial" charset="0"/>
              <a:cs typeface="Arial" charset="0"/>
            </a:endParaRPr>
          </a:p>
          <a:p>
            <a:pPr marL="342900" indent="-342900">
              <a:buAutoNum type="arabicPeriod"/>
            </a:pPr>
            <a:r>
              <a:rPr lang="ru-RU" sz="2000" dirty="0" smtClean="0">
                <a:latin typeface="Arial" charset="0"/>
                <a:ea typeface="Arial" charset="0"/>
                <a:cs typeface="Arial" charset="0"/>
              </a:rPr>
              <a:t>АТ </a:t>
            </a:r>
            <a:r>
              <a:rPr lang="en-US" sz="2000" dirty="0" smtClean="0">
                <a:latin typeface="Arial" charset="0"/>
                <a:ea typeface="Arial" charset="0"/>
                <a:cs typeface="Arial" charset="0"/>
              </a:rPr>
              <a:t>III</a:t>
            </a:r>
            <a:r>
              <a:rPr lang="ru-RU" sz="2000" dirty="0" smtClean="0">
                <a:latin typeface="Arial" charset="0"/>
                <a:ea typeface="Arial" charset="0"/>
                <a:cs typeface="Arial" charset="0"/>
              </a:rPr>
              <a:t>, </a:t>
            </a:r>
            <a:r>
              <a:rPr lang="ru-RU" sz="2000" dirty="0">
                <a:latin typeface="Arial" charset="0"/>
                <a:ea typeface="Arial" charset="0"/>
                <a:cs typeface="Arial" charset="0"/>
              </a:rPr>
              <a:t>активированный протеин </a:t>
            </a:r>
            <a:r>
              <a:rPr lang="en-US" sz="2000" dirty="0" smtClean="0">
                <a:latin typeface="Arial" charset="0"/>
                <a:ea typeface="Arial" charset="0"/>
                <a:cs typeface="Arial" charset="0"/>
              </a:rPr>
              <a:t>C, </a:t>
            </a:r>
            <a:r>
              <a:rPr lang="ru-RU" sz="2000" dirty="0">
                <a:latin typeface="Arial" charset="0"/>
                <a:ea typeface="Arial" charset="0"/>
                <a:cs typeface="Arial" charset="0"/>
              </a:rPr>
              <a:t>рекомбинантный </a:t>
            </a:r>
            <a:r>
              <a:rPr lang="ru-RU" sz="2000" dirty="0" err="1" smtClean="0">
                <a:latin typeface="Arial" charset="0"/>
                <a:ea typeface="Arial" charset="0"/>
                <a:cs typeface="Arial" charset="0"/>
              </a:rPr>
              <a:t>тромбомодулин</a:t>
            </a:r>
            <a:endParaRPr lang="en-US" sz="2000" dirty="0" smtClean="0">
              <a:latin typeface="Arial" charset="0"/>
              <a:ea typeface="Arial" charset="0"/>
              <a:cs typeface="Arial" charset="0"/>
            </a:endParaRPr>
          </a:p>
          <a:p>
            <a:pPr marL="342900" indent="-342900">
              <a:buAutoNum type="arabicPeriod"/>
            </a:pPr>
            <a:endParaRPr lang="en-US" sz="2000" dirty="0">
              <a:latin typeface="Arial" charset="0"/>
              <a:ea typeface="Arial" charset="0"/>
              <a:cs typeface="Arial" charset="0"/>
            </a:endParaRPr>
          </a:p>
          <a:p>
            <a:pPr marL="342900" indent="-342900">
              <a:buFontTx/>
              <a:buAutoNum type="arabicPeriod"/>
            </a:pPr>
            <a:r>
              <a:rPr lang="mr-IN" sz="2000" dirty="0" err="1">
                <a:latin typeface="Arial" charset="0"/>
                <a:ea typeface="Arial" charset="0"/>
                <a:cs typeface="Arial" charset="0"/>
              </a:rPr>
              <a:t>О</a:t>
            </a:r>
            <a:r>
              <a:rPr lang="bg-BG" sz="2000" dirty="0" err="1" smtClean="0">
                <a:latin typeface="Arial" charset="0"/>
                <a:ea typeface="Arial" charset="0"/>
                <a:cs typeface="Arial" charset="0"/>
              </a:rPr>
              <a:t>птимизация</a:t>
            </a:r>
            <a:r>
              <a:rPr lang="bg-BG" sz="2000" dirty="0" smtClean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bg-BG" sz="2000" dirty="0" err="1">
                <a:latin typeface="Arial" charset="0"/>
                <a:ea typeface="Arial" charset="0"/>
                <a:cs typeface="Arial" charset="0"/>
              </a:rPr>
              <a:t>кровообращения</a:t>
            </a:r>
            <a:r>
              <a:rPr lang="bg-BG" sz="20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bg-BG" sz="2000" dirty="0" err="1" smtClean="0">
                <a:latin typeface="Arial" charset="0"/>
                <a:ea typeface="Arial" charset="0"/>
                <a:cs typeface="Arial" charset="0"/>
              </a:rPr>
              <a:t>конечностей</a:t>
            </a:r>
            <a:r>
              <a:rPr lang="en-US" sz="2000" dirty="0" smtClean="0">
                <a:latin typeface="Arial" charset="0"/>
                <a:ea typeface="Arial" charset="0"/>
                <a:cs typeface="Arial" charset="0"/>
              </a:rPr>
              <a:t> (prostacyclin</a:t>
            </a:r>
            <a:r>
              <a:rPr lang="en-US" sz="2000" dirty="0">
                <a:latin typeface="Arial" charset="0"/>
                <a:ea typeface="Arial" charset="0"/>
                <a:cs typeface="Arial" charset="0"/>
              </a:rPr>
              <a:t>, pentoxyfilline, nitroglycerin/ nitroprusside)</a:t>
            </a:r>
          </a:p>
          <a:p>
            <a:pPr marL="342900" indent="-342900">
              <a:buAutoNum type="arabicPeriod"/>
            </a:pPr>
            <a:endParaRPr lang="en-US" sz="2000" dirty="0">
              <a:latin typeface="Arial" charset="0"/>
              <a:ea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2817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6260" y="0"/>
            <a:ext cx="6301874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9195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73829" y="2743200"/>
            <a:ext cx="629878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mr-IN" sz="4400" dirty="0" err="1">
                <a:latin typeface="Arial" charset="0"/>
                <a:ea typeface="Arial" charset="0"/>
                <a:cs typeface="Arial" charset="0"/>
              </a:rPr>
              <a:t>Спасибо</a:t>
            </a:r>
            <a:r>
              <a:rPr lang="mr-IN" sz="44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mr-IN" sz="4400" dirty="0" err="1">
                <a:latin typeface="Arial" charset="0"/>
                <a:ea typeface="Arial" charset="0"/>
                <a:cs typeface="Arial" charset="0"/>
              </a:rPr>
              <a:t>за</a:t>
            </a:r>
            <a:r>
              <a:rPr lang="mr-IN" sz="44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mr-IN" sz="4400" dirty="0" err="1">
                <a:latin typeface="Arial" charset="0"/>
                <a:ea typeface="Arial" charset="0"/>
                <a:cs typeface="Arial" charset="0"/>
              </a:rPr>
              <a:t>внимание</a:t>
            </a:r>
            <a:r>
              <a:rPr lang="mr-IN" sz="4400" dirty="0">
                <a:latin typeface="Arial" charset="0"/>
                <a:ea typeface="Arial" charset="0"/>
                <a:cs typeface="Arial" charset="0"/>
              </a:rPr>
              <a:t>!</a:t>
            </a:r>
            <a:endParaRPr lang="en-US" sz="4400" dirty="0">
              <a:latin typeface="Arial" charset="0"/>
              <a:ea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8319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9735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4148" y="1514901"/>
            <a:ext cx="10904562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latin typeface="Arial" charset="0"/>
                <a:ea typeface="Arial" charset="0"/>
                <a:cs typeface="Arial" charset="0"/>
              </a:rPr>
              <a:t>Т.е. </a:t>
            </a:r>
            <a:r>
              <a:rPr lang="ru-RU" sz="2800" b="1" dirty="0">
                <a:latin typeface="Arial" charset="0"/>
                <a:ea typeface="Arial" charset="0"/>
                <a:cs typeface="Arial" charset="0"/>
              </a:rPr>
              <a:t>тромбоцитопения</a:t>
            </a:r>
            <a:r>
              <a:rPr lang="ru-RU" sz="2800" dirty="0">
                <a:latin typeface="Arial" charset="0"/>
                <a:ea typeface="Arial" charset="0"/>
                <a:cs typeface="Arial" charset="0"/>
              </a:rPr>
              <a:t> - </a:t>
            </a:r>
            <a:r>
              <a:rPr lang="ru-RU" sz="2800" b="1" dirty="0">
                <a:latin typeface="Arial" charset="0"/>
                <a:ea typeface="Arial" charset="0"/>
                <a:cs typeface="Arial" charset="0"/>
              </a:rPr>
              <a:t>независимый фактор риска развития </a:t>
            </a:r>
            <a:r>
              <a:rPr lang="en-US" sz="2800" b="1" dirty="0" smtClean="0">
                <a:latin typeface="Arial" charset="0"/>
                <a:ea typeface="Arial" charset="0"/>
                <a:cs typeface="Arial" charset="0"/>
              </a:rPr>
              <a:t>MOF</a:t>
            </a:r>
          </a:p>
          <a:p>
            <a:endParaRPr lang="en-US" sz="2800" b="1" dirty="0" smtClean="0">
              <a:latin typeface="Arial" charset="0"/>
              <a:ea typeface="Arial" charset="0"/>
              <a:cs typeface="Arial" charset="0"/>
            </a:endParaRPr>
          </a:p>
          <a:p>
            <a:endParaRPr lang="en-US" sz="2800" dirty="0">
              <a:latin typeface="Arial" charset="0"/>
              <a:ea typeface="Arial" charset="0"/>
              <a:cs typeface="Arial" charset="0"/>
            </a:endParaRPr>
          </a:p>
          <a:p>
            <a:r>
              <a:rPr lang="ru-RU" sz="2800" dirty="0" smtClean="0">
                <a:latin typeface="Arial" charset="0"/>
                <a:ea typeface="Arial" charset="0"/>
                <a:cs typeface="Arial" charset="0"/>
              </a:rPr>
              <a:t>У </a:t>
            </a:r>
            <a:r>
              <a:rPr lang="ru-RU" sz="2800" dirty="0" err="1">
                <a:latin typeface="Arial" charset="0"/>
                <a:ea typeface="Arial" charset="0"/>
                <a:cs typeface="Arial" charset="0"/>
              </a:rPr>
              <a:t>невыживших</a:t>
            </a:r>
            <a:r>
              <a:rPr lang="ru-RU" sz="2800" dirty="0">
                <a:latin typeface="Arial" charset="0"/>
                <a:ea typeface="Arial" charset="0"/>
                <a:cs typeface="Arial" charset="0"/>
              </a:rPr>
              <a:t> критически больных &gt; 14 </a:t>
            </a:r>
            <a:r>
              <a:rPr lang="ru-RU" sz="2800" dirty="0" smtClean="0">
                <a:latin typeface="Arial" charset="0"/>
                <a:ea typeface="Arial" charset="0"/>
                <a:cs typeface="Arial" charset="0"/>
              </a:rPr>
              <a:t>дней</a:t>
            </a:r>
            <a:endParaRPr lang="en-US" sz="2800" dirty="0" smtClean="0">
              <a:latin typeface="Arial" charset="0"/>
              <a:ea typeface="Arial" charset="0"/>
              <a:cs typeface="Arial" charset="0"/>
            </a:endParaRPr>
          </a:p>
          <a:p>
            <a:endParaRPr lang="en-US" sz="2800" dirty="0">
              <a:latin typeface="Arial" charset="0"/>
              <a:ea typeface="Arial" charset="0"/>
              <a:cs typeface="Arial" charset="0"/>
            </a:endParaRPr>
          </a:p>
          <a:p>
            <a:endParaRPr lang="en-US" sz="2800" dirty="0" smtClean="0">
              <a:latin typeface="Arial" charset="0"/>
              <a:ea typeface="Arial" charset="0"/>
              <a:cs typeface="Arial" charset="0"/>
            </a:endParaRPr>
          </a:p>
          <a:p>
            <a:r>
              <a:rPr lang="ru-RU" sz="2800" b="1" dirty="0" smtClean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</a:rPr>
              <a:t>ТАМО</a:t>
            </a:r>
            <a:r>
              <a:rPr lang="en-US" sz="2800" b="1" dirty="0" smtClean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</a:rPr>
              <a:t>F</a:t>
            </a:r>
            <a:r>
              <a:rPr lang="ru-RU" sz="2800" dirty="0" smtClean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800" dirty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</a:rPr>
              <a:t>(</a:t>
            </a:r>
            <a:r>
              <a:rPr lang="ru-RU" sz="2800" dirty="0" smtClean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</a:rPr>
              <a:t>тромботический микро</a:t>
            </a:r>
            <a:r>
              <a:rPr lang="en-US" sz="2800" dirty="0" smtClean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</a:rPr>
              <a:t>-</a:t>
            </a:r>
            <a:r>
              <a:rPr lang="ru-RU" sz="2800" dirty="0" err="1" smtClean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</a:rPr>
              <a:t>ангиопатический</a:t>
            </a:r>
            <a:r>
              <a:rPr lang="ru-RU" sz="2800" dirty="0" smtClean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</a:rPr>
              <a:t> синдром</a:t>
            </a:r>
            <a:r>
              <a:rPr lang="en-US" sz="2800" dirty="0" smtClean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</a:rPr>
              <a:t>)</a:t>
            </a:r>
            <a:r>
              <a:rPr lang="ru-RU" sz="2800" dirty="0" smtClean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800" dirty="0" smtClean="0">
                <a:latin typeface="Arial" charset="0"/>
                <a:ea typeface="Arial" charset="0"/>
                <a:cs typeface="Arial" charset="0"/>
              </a:rPr>
              <a:t>- </a:t>
            </a:r>
            <a:r>
              <a:rPr lang="ru-RU" sz="2800" dirty="0">
                <a:latin typeface="Arial" charset="0"/>
                <a:ea typeface="Arial" charset="0"/>
                <a:cs typeface="Arial" charset="0"/>
              </a:rPr>
              <a:t>"новая" тромбоцитопения при критических состояниях </a:t>
            </a:r>
            <a:r>
              <a:rPr lang="ru-RU" sz="2800" dirty="0" smtClean="0">
                <a:latin typeface="Arial" charset="0"/>
                <a:ea typeface="Arial" charset="0"/>
                <a:cs typeface="Arial" charset="0"/>
              </a:rPr>
              <a:t>ассоциирующаяся</a:t>
            </a:r>
            <a:r>
              <a:rPr lang="en-US" sz="2800" dirty="0" smtClean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ru-RU" sz="2800" dirty="0" smtClean="0">
                <a:latin typeface="Arial" charset="0"/>
                <a:ea typeface="Arial" charset="0"/>
                <a:cs typeface="Arial" charset="0"/>
              </a:rPr>
              <a:t>с</a:t>
            </a:r>
            <a:r>
              <a:rPr lang="en-US" sz="2800" dirty="0" smtClean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ru-RU" sz="2800" dirty="0" smtClean="0">
                <a:latin typeface="Arial" charset="0"/>
                <a:ea typeface="Arial" charset="0"/>
                <a:cs typeface="Arial" charset="0"/>
              </a:rPr>
              <a:t>быстро развивающейся</a:t>
            </a:r>
            <a:r>
              <a:rPr lang="en-US" sz="2800" dirty="0" smtClean="0">
                <a:latin typeface="Arial" charset="0"/>
                <a:ea typeface="Arial" charset="0"/>
                <a:cs typeface="Arial" charset="0"/>
              </a:rPr>
              <a:t> MOF</a:t>
            </a:r>
            <a:endParaRPr lang="en-US" sz="2800" dirty="0">
              <a:latin typeface="Arial" charset="0"/>
              <a:ea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193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92598"/>
            <a:ext cx="10364451" cy="1921398"/>
          </a:xfrm>
        </p:spPr>
        <p:txBody>
          <a:bodyPr>
            <a:normAutofit/>
          </a:bodyPr>
          <a:lstStyle/>
          <a:p>
            <a:r>
              <a:rPr lang="ru-RU" dirty="0">
                <a:latin typeface="Arial" charset="0"/>
                <a:ea typeface="Arial" charset="0"/>
                <a:cs typeface="Arial" charset="0"/>
              </a:rPr>
              <a:t>Клинические </a:t>
            </a:r>
            <a:r>
              <a:rPr lang="ru-RU" dirty="0" smtClean="0">
                <a:latin typeface="Arial" charset="0"/>
                <a:ea typeface="Arial" charset="0"/>
                <a:cs typeface="Arial" charset="0"/>
              </a:rPr>
              <a:t>формы</a:t>
            </a:r>
            <a:r>
              <a:rPr lang="en-US" dirty="0" smtClean="0">
                <a:latin typeface="Arial" charset="0"/>
                <a:ea typeface="Arial" charset="0"/>
                <a:cs typeface="Arial" charset="0"/>
              </a:rPr>
              <a:t>/ </a:t>
            </a:r>
            <a:r>
              <a:rPr lang="ru-RU" dirty="0" smtClean="0">
                <a:latin typeface="Arial" charset="0"/>
                <a:ea typeface="Arial" charset="0"/>
                <a:cs typeface="Arial" charset="0"/>
              </a:rPr>
              <a:t>фенотипы</a:t>
            </a:r>
            <a:r>
              <a:rPr lang="en-US" dirty="0" smtClean="0">
                <a:latin typeface="Arial" charset="0"/>
                <a:ea typeface="Arial" charset="0"/>
                <a:cs typeface="Arial" charset="0"/>
              </a:rPr>
              <a:t> TAMOF</a:t>
            </a:r>
            <a:endParaRPr lang="en-US"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32509" y="2743200"/>
            <a:ext cx="1138107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latin typeface="Arial" charset="0"/>
                <a:ea typeface="Arial" charset="0"/>
                <a:cs typeface="Arial" charset="0"/>
              </a:rPr>
              <a:t>1. </a:t>
            </a:r>
            <a:r>
              <a:rPr lang="uk-UA" sz="2800" dirty="0" err="1" smtClean="0">
                <a:latin typeface="Arial" charset="0"/>
                <a:ea typeface="Arial" charset="0"/>
                <a:cs typeface="Arial" charset="0"/>
              </a:rPr>
              <a:t>Тромботическя</a:t>
            </a:r>
            <a:r>
              <a:rPr lang="uk-UA" sz="2800" dirty="0" smtClean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uk-UA" sz="2800" dirty="0" err="1" smtClean="0">
                <a:latin typeface="Arial" charset="0"/>
                <a:ea typeface="Arial" charset="0"/>
                <a:cs typeface="Arial" charset="0"/>
              </a:rPr>
              <a:t>Тромбоцитопеническая</a:t>
            </a:r>
            <a:r>
              <a:rPr lang="uk-UA" sz="2800" dirty="0" smtClean="0">
                <a:latin typeface="Arial" charset="0"/>
                <a:ea typeface="Arial" charset="0"/>
                <a:cs typeface="Arial" charset="0"/>
              </a:rPr>
              <a:t> Пурпура</a:t>
            </a:r>
            <a:r>
              <a:rPr lang="en-US" sz="2800" dirty="0" smtClean="0">
                <a:latin typeface="Arial" charset="0"/>
                <a:ea typeface="Arial" charset="0"/>
                <a:cs typeface="Arial" charset="0"/>
              </a:rPr>
              <a:t> (TTP)/ HUS</a:t>
            </a:r>
          </a:p>
          <a:p>
            <a:endParaRPr lang="en-US" sz="2800" dirty="0">
              <a:latin typeface="Arial" charset="0"/>
              <a:ea typeface="Arial" charset="0"/>
              <a:cs typeface="Arial" charset="0"/>
            </a:endParaRPr>
          </a:p>
          <a:p>
            <a:r>
              <a:rPr lang="en-US" sz="2800" dirty="0" smtClean="0">
                <a:latin typeface="Arial" charset="0"/>
                <a:ea typeface="Arial" charset="0"/>
                <a:cs typeface="Arial" charset="0"/>
              </a:rPr>
              <a:t>2. </a:t>
            </a:r>
            <a:r>
              <a:rPr lang="uk-UA" sz="2800" dirty="0" err="1" smtClean="0">
                <a:latin typeface="Arial" charset="0"/>
                <a:ea typeface="Arial" charset="0"/>
                <a:cs typeface="Arial" charset="0"/>
              </a:rPr>
              <a:t>Вторичная</a:t>
            </a:r>
            <a:r>
              <a:rPr lang="uk-UA" sz="2800" dirty="0" smtClean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uk-UA" sz="2800" dirty="0" err="1">
                <a:latin typeface="Arial" charset="0"/>
                <a:ea typeface="Arial" charset="0"/>
                <a:cs typeface="Arial" charset="0"/>
              </a:rPr>
              <a:t>Т</a:t>
            </a:r>
            <a:r>
              <a:rPr lang="uk-UA" sz="2800" dirty="0" err="1" smtClean="0">
                <a:latin typeface="Arial" charset="0"/>
                <a:ea typeface="Arial" charset="0"/>
                <a:cs typeface="Arial" charset="0"/>
              </a:rPr>
              <a:t>ромботическая</a:t>
            </a:r>
            <a:r>
              <a:rPr lang="uk-UA" sz="2800" dirty="0" smtClean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800" dirty="0">
                <a:latin typeface="Arial" charset="0"/>
                <a:ea typeface="Arial" charset="0"/>
                <a:cs typeface="Arial" charset="0"/>
              </a:rPr>
              <a:t>M</a:t>
            </a:r>
            <a:r>
              <a:rPr lang="uk-UA" sz="2800" dirty="0" err="1" smtClean="0">
                <a:latin typeface="Arial" charset="0"/>
                <a:ea typeface="Arial" charset="0"/>
                <a:cs typeface="Arial" charset="0"/>
              </a:rPr>
              <a:t>икроангиопатия</a:t>
            </a:r>
            <a:r>
              <a:rPr lang="en-US" sz="2800" dirty="0" smtClean="0">
                <a:latin typeface="Arial" charset="0"/>
                <a:ea typeface="Arial" charset="0"/>
                <a:cs typeface="Arial" charset="0"/>
              </a:rPr>
              <a:t> (TMA)</a:t>
            </a:r>
          </a:p>
          <a:p>
            <a:endParaRPr lang="en-US" sz="2800" dirty="0">
              <a:latin typeface="Arial" charset="0"/>
              <a:ea typeface="Arial" charset="0"/>
              <a:cs typeface="Arial" charset="0"/>
            </a:endParaRPr>
          </a:p>
          <a:p>
            <a:r>
              <a:rPr lang="en-US" sz="2800" dirty="0" smtClean="0">
                <a:latin typeface="Arial" charset="0"/>
                <a:ea typeface="Arial" charset="0"/>
                <a:cs typeface="Arial" charset="0"/>
              </a:rPr>
              <a:t>3. </a:t>
            </a:r>
            <a:r>
              <a:rPr lang="uk-UA" sz="2800" dirty="0">
                <a:latin typeface="Arial" charset="0"/>
                <a:ea typeface="Arial" charset="0"/>
                <a:cs typeface="Arial" charset="0"/>
              </a:rPr>
              <a:t>ДВС</a:t>
            </a:r>
            <a:r>
              <a:rPr lang="en-US" sz="2800" dirty="0">
                <a:latin typeface="Arial" charset="0"/>
                <a:ea typeface="Arial" charset="0"/>
                <a:cs typeface="Arial" charset="0"/>
              </a:rPr>
              <a:t> (DIC</a:t>
            </a:r>
            <a:r>
              <a:rPr lang="en-US" sz="2800" dirty="0" smtClean="0">
                <a:latin typeface="Arial" charset="0"/>
                <a:ea typeface="Arial" charset="0"/>
                <a:cs typeface="Arial" charset="0"/>
              </a:rPr>
              <a:t>)/ Purpura Fulminans </a:t>
            </a:r>
            <a:r>
              <a:rPr lang="ru-RU" sz="2800" dirty="0">
                <a:latin typeface="Arial" charset="0"/>
                <a:ea typeface="Arial" charset="0"/>
                <a:cs typeface="Arial" charset="0"/>
              </a:rPr>
              <a:t>как </a:t>
            </a:r>
            <a:r>
              <a:rPr lang="ru-RU" sz="2800" dirty="0" smtClean="0">
                <a:latin typeface="Arial" charset="0"/>
                <a:ea typeface="Arial" charset="0"/>
                <a:cs typeface="Arial" charset="0"/>
              </a:rPr>
              <a:t>экстремальное проявление</a:t>
            </a:r>
            <a:endParaRPr lang="en-US" sz="2800" dirty="0">
              <a:latin typeface="Arial" charset="0"/>
              <a:ea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7878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02525" y="671333"/>
            <a:ext cx="10255469" cy="51090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latin typeface="Arial" charset="0"/>
                <a:ea typeface="Arial" charset="0"/>
                <a:cs typeface="Arial" charset="0"/>
              </a:rPr>
              <a:t>При любом из </a:t>
            </a:r>
            <a:r>
              <a:rPr lang="ru-RU" sz="2400" dirty="0" err="1">
                <a:latin typeface="Arial" charset="0"/>
                <a:ea typeface="Arial" charset="0"/>
                <a:cs typeface="Arial" charset="0"/>
              </a:rPr>
              <a:t>вышеперичисленных</a:t>
            </a:r>
            <a:r>
              <a:rPr lang="ru-RU" sz="2400" dirty="0">
                <a:latin typeface="Arial" charset="0"/>
                <a:ea typeface="Arial" charset="0"/>
                <a:cs typeface="Arial" charset="0"/>
              </a:rPr>
              <a:t> состояний, </a:t>
            </a:r>
            <a:r>
              <a:rPr lang="ru-RU" sz="2400" b="1" dirty="0" err="1">
                <a:latin typeface="Arial" charset="0"/>
                <a:ea typeface="Arial" charset="0"/>
                <a:cs typeface="Arial" charset="0"/>
              </a:rPr>
              <a:t>Протромботический</a:t>
            </a:r>
            <a:r>
              <a:rPr lang="ru-RU" sz="2400" dirty="0">
                <a:latin typeface="Arial" charset="0"/>
                <a:ea typeface="Arial" charset="0"/>
                <a:cs typeface="Arial" charset="0"/>
              </a:rPr>
              <a:t> и </a:t>
            </a:r>
            <a:r>
              <a:rPr lang="ru-RU" sz="2400" b="1" dirty="0" smtClean="0">
                <a:latin typeface="Arial" charset="0"/>
                <a:ea typeface="Arial" charset="0"/>
                <a:cs typeface="Arial" charset="0"/>
              </a:rPr>
              <a:t>Анти</a:t>
            </a:r>
            <a:r>
              <a:rPr lang="en-US" sz="2400" b="1" dirty="0" smtClean="0">
                <a:latin typeface="Arial" charset="0"/>
                <a:ea typeface="Arial" charset="0"/>
                <a:cs typeface="Arial" charset="0"/>
              </a:rPr>
              <a:t>-</a:t>
            </a:r>
            <a:r>
              <a:rPr lang="ru-RU" sz="2400" b="1" dirty="0" err="1">
                <a:latin typeface="Arial" charset="0"/>
                <a:ea typeface="Arial" charset="0"/>
                <a:cs typeface="Arial" charset="0"/>
              </a:rPr>
              <a:t>ф</a:t>
            </a:r>
            <a:r>
              <a:rPr lang="ru-RU" sz="2400" b="1" dirty="0" err="1" smtClean="0">
                <a:latin typeface="Arial" charset="0"/>
                <a:ea typeface="Arial" charset="0"/>
                <a:cs typeface="Arial" charset="0"/>
              </a:rPr>
              <a:t>ибринолитический</a:t>
            </a:r>
            <a:r>
              <a:rPr lang="ru-RU" sz="2400" dirty="0" smtClean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ru-RU" sz="2400" dirty="0">
                <a:latin typeface="Arial" charset="0"/>
                <a:ea typeface="Arial" charset="0"/>
                <a:cs typeface="Arial" charset="0"/>
              </a:rPr>
              <a:t>каскады (адаптивные в условиях локального повреждения/ кровотечения) становятся </a:t>
            </a:r>
            <a:r>
              <a:rPr lang="ru-RU" sz="2400" dirty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</a:rPr>
              <a:t>патологическими</a:t>
            </a:r>
            <a:r>
              <a:rPr lang="ru-RU" sz="2400" dirty="0">
                <a:latin typeface="Arial" charset="0"/>
                <a:ea typeface="Arial" charset="0"/>
                <a:cs typeface="Arial" charset="0"/>
              </a:rPr>
              <a:t> в условиях </a:t>
            </a:r>
            <a:r>
              <a:rPr lang="ru-RU" sz="2400" dirty="0" err="1">
                <a:latin typeface="Arial" charset="0"/>
                <a:ea typeface="Arial" charset="0"/>
                <a:cs typeface="Arial" charset="0"/>
              </a:rPr>
              <a:t>генерализованного</a:t>
            </a:r>
            <a:r>
              <a:rPr lang="ru-RU" sz="2400" dirty="0">
                <a:latin typeface="Arial" charset="0"/>
                <a:ea typeface="Arial" charset="0"/>
                <a:cs typeface="Arial" charset="0"/>
              </a:rPr>
              <a:t> эндотелиального </a:t>
            </a:r>
            <a:r>
              <a:rPr lang="ru-RU" sz="2400" dirty="0" smtClean="0">
                <a:latin typeface="Arial" charset="0"/>
                <a:ea typeface="Arial" charset="0"/>
                <a:cs typeface="Arial" charset="0"/>
              </a:rPr>
              <a:t>повреждения</a:t>
            </a:r>
            <a:endParaRPr lang="en-US" sz="2400" dirty="0" smtClean="0">
              <a:latin typeface="Arial" charset="0"/>
              <a:ea typeface="Arial" charset="0"/>
              <a:cs typeface="Arial" charset="0"/>
            </a:endParaRPr>
          </a:p>
          <a:p>
            <a:pPr algn="ctr"/>
            <a:endParaRPr lang="en-US" dirty="0" smtClean="0">
              <a:latin typeface="Arial" charset="0"/>
              <a:ea typeface="Arial" charset="0"/>
              <a:cs typeface="Arial" charset="0"/>
            </a:endParaRPr>
          </a:p>
          <a:p>
            <a:endParaRPr lang="en-US" sz="2000" dirty="0">
              <a:latin typeface="Arial" charset="0"/>
              <a:ea typeface="Arial" charset="0"/>
              <a:cs typeface="Arial" charset="0"/>
            </a:endParaRPr>
          </a:p>
          <a:p>
            <a:r>
              <a:rPr lang="ru-RU" sz="2400" i="1" dirty="0" smtClean="0">
                <a:latin typeface="Arial" charset="0"/>
                <a:ea typeface="Arial" charset="0"/>
                <a:cs typeface="Arial" charset="0"/>
              </a:rPr>
              <a:t>Манифестация:</a:t>
            </a:r>
            <a:endParaRPr lang="en-US" sz="2400" i="1" dirty="0" smtClean="0">
              <a:latin typeface="Arial" charset="0"/>
              <a:ea typeface="Arial" charset="0"/>
              <a:cs typeface="Arial" charset="0"/>
            </a:endParaRPr>
          </a:p>
          <a:p>
            <a:endParaRPr lang="en-US" sz="2400" dirty="0">
              <a:latin typeface="Arial" charset="0"/>
              <a:ea typeface="Arial" charset="0"/>
              <a:cs typeface="Arial" charset="0"/>
            </a:endParaRPr>
          </a:p>
          <a:p>
            <a:pPr marL="342900" indent="-342900">
              <a:buFont typeface="Arial" charset="0"/>
              <a:buChar char="•"/>
            </a:pPr>
            <a:r>
              <a:rPr lang="ru-RU" sz="2400" dirty="0" smtClean="0">
                <a:latin typeface="Arial" charset="0"/>
                <a:ea typeface="Arial" charset="0"/>
                <a:cs typeface="Arial" charset="0"/>
              </a:rPr>
              <a:t>Тромбоцитопения</a:t>
            </a:r>
            <a:endParaRPr lang="en-US" sz="2400" dirty="0" smtClean="0">
              <a:latin typeface="Arial" charset="0"/>
              <a:ea typeface="Arial" charset="0"/>
              <a:cs typeface="Arial" charset="0"/>
            </a:endParaRPr>
          </a:p>
          <a:p>
            <a:endParaRPr lang="en-US" sz="2400" dirty="0">
              <a:latin typeface="Arial" charset="0"/>
              <a:ea typeface="Arial" charset="0"/>
              <a:cs typeface="Arial" charset="0"/>
            </a:endParaRPr>
          </a:p>
          <a:p>
            <a:pPr marL="342900" indent="-342900">
              <a:buFont typeface="Arial" charset="0"/>
              <a:buChar char="•"/>
            </a:pPr>
            <a:r>
              <a:rPr lang="ru-RU" sz="2400" dirty="0" err="1" smtClean="0">
                <a:latin typeface="Arial" charset="0"/>
                <a:ea typeface="Arial" charset="0"/>
                <a:cs typeface="Arial" charset="0"/>
              </a:rPr>
              <a:t>Генерализованные</a:t>
            </a:r>
            <a:r>
              <a:rPr lang="en-US" sz="2400" dirty="0" smtClean="0">
                <a:latin typeface="Arial" charset="0"/>
                <a:ea typeface="Arial" charset="0"/>
                <a:cs typeface="Arial" charset="0"/>
              </a:rPr>
              <a:t>/ </a:t>
            </a:r>
            <a:r>
              <a:rPr lang="ru-RU" sz="2400" dirty="0" err="1">
                <a:latin typeface="Arial" charset="0"/>
                <a:ea typeface="Arial" charset="0"/>
                <a:cs typeface="Arial" charset="0"/>
              </a:rPr>
              <a:t>диссиминированные</a:t>
            </a:r>
            <a:r>
              <a:rPr lang="ru-RU" sz="2400" dirty="0">
                <a:latin typeface="Arial" charset="0"/>
                <a:ea typeface="Arial" charset="0"/>
                <a:cs typeface="Arial" charset="0"/>
              </a:rPr>
              <a:t> тромбозы/ </a:t>
            </a:r>
            <a:r>
              <a:rPr lang="ru-RU" sz="2400" dirty="0" smtClean="0">
                <a:latin typeface="Arial" charset="0"/>
                <a:ea typeface="Arial" charset="0"/>
                <a:cs typeface="Arial" charset="0"/>
              </a:rPr>
              <a:t>ишемия</a:t>
            </a:r>
            <a:endParaRPr lang="en-US" sz="2400" dirty="0" smtClean="0">
              <a:latin typeface="Arial" charset="0"/>
              <a:ea typeface="Arial" charset="0"/>
              <a:cs typeface="Arial" charset="0"/>
            </a:endParaRPr>
          </a:p>
          <a:p>
            <a:endParaRPr lang="en-US" sz="2400" dirty="0">
              <a:latin typeface="Arial" charset="0"/>
              <a:ea typeface="Arial" charset="0"/>
              <a:cs typeface="Arial" charset="0"/>
            </a:endParaRPr>
          </a:p>
          <a:p>
            <a:pPr marL="342900" indent="-342900">
              <a:buFont typeface="Arial" charset="0"/>
              <a:buChar char="•"/>
            </a:pPr>
            <a:r>
              <a:rPr lang="en-US" sz="2400" dirty="0" smtClean="0">
                <a:latin typeface="Arial" charset="0"/>
                <a:ea typeface="Arial" charset="0"/>
                <a:cs typeface="Arial" charset="0"/>
              </a:rPr>
              <a:t>MOF </a:t>
            </a:r>
            <a:r>
              <a:rPr lang="ru-RU" sz="2400" dirty="0">
                <a:latin typeface="Arial" charset="0"/>
                <a:ea typeface="Arial" charset="0"/>
                <a:cs typeface="Arial" charset="0"/>
              </a:rPr>
              <a:t>с ранним проявлением в виде </a:t>
            </a:r>
            <a:r>
              <a:rPr lang="ru-RU" sz="2400" b="1" dirty="0">
                <a:latin typeface="Arial" charset="0"/>
                <a:ea typeface="Arial" charset="0"/>
                <a:cs typeface="Arial" charset="0"/>
              </a:rPr>
              <a:t>почечной </a:t>
            </a:r>
            <a:r>
              <a:rPr lang="ru-RU" sz="2400" b="1" dirty="0" smtClean="0">
                <a:latin typeface="Arial" charset="0"/>
                <a:ea typeface="Arial" charset="0"/>
                <a:cs typeface="Arial" charset="0"/>
              </a:rPr>
              <a:t>недостаточности</a:t>
            </a:r>
            <a:r>
              <a:rPr lang="en-US" sz="2400" b="1" dirty="0" smtClean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400" dirty="0" smtClean="0">
                <a:latin typeface="Arial" charset="0"/>
                <a:ea typeface="Arial" charset="0"/>
                <a:cs typeface="Arial" charset="0"/>
              </a:rPr>
              <a:t>(58% TTP, 100% HUS, 42% DIC)</a:t>
            </a:r>
            <a:endParaRPr lang="en-US" sz="2400" dirty="0">
              <a:latin typeface="Arial" charset="0"/>
              <a:ea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437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231495"/>
            <a:ext cx="10364451" cy="1724627"/>
          </a:xfrm>
        </p:spPr>
        <p:txBody>
          <a:bodyPr/>
          <a:lstStyle/>
          <a:p>
            <a:r>
              <a:rPr lang="ru-RU" dirty="0">
                <a:latin typeface="Arial" charset="0"/>
                <a:ea typeface="Arial" charset="0"/>
                <a:cs typeface="Arial" charset="0"/>
              </a:rPr>
              <a:t>факторы риска </a:t>
            </a:r>
            <a:endParaRPr lang="en-US"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516285" y="2095018"/>
            <a:ext cx="9676434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Arial" charset="0"/>
                <a:ea typeface="Arial" charset="0"/>
                <a:cs typeface="Arial" charset="0"/>
              </a:rPr>
              <a:t>CPB, ECMO</a:t>
            </a:r>
          </a:p>
          <a:p>
            <a:endParaRPr lang="en-US" sz="2400" dirty="0">
              <a:latin typeface="Arial" charset="0"/>
              <a:ea typeface="Arial" charset="0"/>
              <a:cs typeface="Arial" charset="0"/>
            </a:endParaRPr>
          </a:p>
          <a:p>
            <a:r>
              <a:rPr lang="ru-RU" sz="2400" dirty="0" smtClean="0">
                <a:latin typeface="Arial" charset="0"/>
                <a:ea typeface="Arial" charset="0"/>
                <a:cs typeface="Arial" charset="0"/>
              </a:rPr>
              <a:t>И</a:t>
            </a:r>
            <a:r>
              <a:rPr lang="bg-BG" sz="2400" dirty="0" err="1" smtClean="0">
                <a:latin typeface="Arial" charset="0"/>
                <a:ea typeface="Arial" charset="0"/>
                <a:cs typeface="Arial" charset="0"/>
              </a:rPr>
              <a:t>нфекция</a:t>
            </a:r>
            <a:r>
              <a:rPr lang="en-US" sz="2400" dirty="0" smtClean="0">
                <a:latin typeface="Arial" charset="0"/>
                <a:ea typeface="Arial" charset="0"/>
                <a:cs typeface="Arial" charset="0"/>
              </a:rPr>
              <a:t> (Str. </a:t>
            </a:r>
            <a:r>
              <a:rPr lang="en-US" sz="2400" dirty="0">
                <a:latin typeface="Arial" charset="0"/>
                <a:ea typeface="Arial" charset="0"/>
                <a:cs typeface="Arial" charset="0"/>
              </a:rPr>
              <a:t>p</a:t>
            </a:r>
            <a:r>
              <a:rPr lang="en-US" sz="2400" dirty="0" smtClean="0">
                <a:latin typeface="Arial" charset="0"/>
                <a:ea typeface="Arial" charset="0"/>
                <a:cs typeface="Arial" charset="0"/>
              </a:rPr>
              <a:t>neumonia sepsis)</a:t>
            </a:r>
          </a:p>
          <a:p>
            <a:endParaRPr lang="en-US" sz="2400" dirty="0">
              <a:latin typeface="Arial" charset="0"/>
              <a:ea typeface="Arial" charset="0"/>
              <a:cs typeface="Arial" charset="0"/>
            </a:endParaRPr>
          </a:p>
          <a:p>
            <a:r>
              <a:rPr lang="en-US" sz="2400" dirty="0" err="1">
                <a:latin typeface="Arial" charset="0"/>
                <a:ea typeface="Arial" charset="0"/>
                <a:cs typeface="Arial" charset="0"/>
              </a:rPr>
              <a:t>Т</a:t>
            </a:r>
            <a:r>
              <a:rPr lang="ru-RU" sz="2400" dirty="0" err="1" smtClean="0">
                <a:latin typeface="Arial" charset="0"/>
                <a:ea typeface="Arial" charset="0"/>
                <a:cs typeface="Arial" charset="0"/>
              </a:rPr>
              <a:t>рансплантация</a:t>
            </a:r>
            <a:r>
              <a:rPr lang="ru-RU" sz="2400" dirty="0" smtClean="0">
                <a:latin typeface="Arial" charset="0"/>
                <a:ea typeface="Arial" charset="0"/>
                <a:cs typeface="Arial" charset="0"/>
              </a:rPr>
              <a:t> органов</a:t>
            </a:r>
            <a:endParaRPr lang="en-US" sz="2400" dirty="0" smtClean="0">
              <a:latin typeface="Arial" charset="0"/>
              <a:ea typeface="Arial" charset="0"/>
              <a:cs typeface="Arial" charset="0"/>
            </a:endParaRPr>
          </a:p>
          <a:p>
            <a:endParaRPr lang="en-US" sz="2400" dirty="0">
              <a:latin typeface="Arial" charset="0"/>
              <a:ea typeface="Arial" charset="0"/>
              <a:cs typeface="Arial" charset="0"/>
            </a:endParaRPr>
          </a:p>
          <a:p>
            <a:r>
              <a:rPr lang="en-US" sz="2400" dirty="0" err="1" smtClean="0">
                <a:latin typeface="Arial" charset="0"/>
                <a:ea typeface="Arial" charset="0"/>
                <a:cs typeface="Arial" charset="0"/>
              </a:rPr>
              <a:t>Х</a:t>
            </a:r>
            <a:r>
              <a:rPr lang="ru-RU" sz="2400" dirty="0" err="1">
                <a:latin typeface="Arial" charset="0"/>
                <a:ea typeface="Arial" charset="0"/>
                <a:cs typeface="Arial" charset="0"/>
              </a:rPr>
              <a:t>имиотерапия</a:t>
            </a:r>
            <a:endParaRPr lang="en-US" sz="2400" dirty="0" smtClean="0">
              <a:latin typeface="Arial" charset="0"/>
              <a:ea typeface="Arial" charset="0"/>
              <a:cs typeface="Arial" charset="0"/>
            </a:endParaRPr>
          </a:p>
          <a:p>
            <a:endParaRPr lang="en-US" sz="2400" dirty="0">
              <a:latin typeface="Arial" charset="0"/>
              <a:ea typeface="Arial" charset="0"/>
              <a:cs typeface="Arial" charset="0"/>
            </a:endParaRPr>
          </a:p>
          <a:p>
            <a:r>
              <a:rPr lang="en-US" sz="2400" dirty="0" err="1">
                <a:latin typeface="Arial" charset="0"/>
                <a:ea typeface="Arial" charset="0"/>
                <a:cs typeface="Arial" charset="0"/>
              </a:rPr>
              <a:t>А</a:t>
            </a:r>
            <a:r>
              <a:rPr lang="ru-RU" sz="2400" dirty="0" smtClean="0">
                <a:latin typeface="Arial" charset="0"/>
                <a:ea typeface="Arial" charset="0"/>
                <a:cs typeface="Arial" charset="0"/>
              </a:rPr>
              <a:t>уто-иммунные заболевания</a:t>
            </a:r>
            <a:endParaRPr lang="en-US" sz="2400" dirty="0" smtClean="0">
              <a:latin typeface="Arial" charset="0"/>
              <a:ea typeface="Arial" charset="0"/>
              <a:cs typeface="Arial" charset="0"/>
            </a:endParaRPr>
          </a:p>
          <a:p>
            <a:endParaRPr lang="en-US" sz="2400" dirty="0">
              <a:latin typeface="Arial" charset="0"/>
              <a:ea typeface="Arial" charset="0"/>
              <a:cs typeface="Arial" charset="0"/>
            </a:endParaRPr>
          </a:p>
          <a:p>
            <a:r>
              <a:rPr lang="ru-RU" sz="2400" dirty="0" err="1" smtClean="0">
                <a:latin typeface="Arial" charset="0"/>
                <a:ea typeface="Arial" charset="0"/>
                <a:cs typeface="Arial" charset="0"/>
              </a:rPr>
              <a:t>Иммуносупрессанты</a:t>
            </a:r>
            <a:endParaRPr lang="en-US" sz="2400" dirty="0">
              <a:latin typeface="Arial" charset="0"/>
              <a:ea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2570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0"/>
            <a:ext cx="10364451" cy="1377388"/>
          </a:xfrm>
        </p:spPr>
        <p:txBody>
          <a:bodyPr/>
          <a:lstStyle/>
          <a:p>
            <a:r>
              <a:rPr lang="en-US" dirty="0" smtClean="0">
                <a:latin typeface="Arial" charset="0"/>
                <a:ea typeface="Arial" charset="0"/>
                <a:cs typeface="Arial" charset="0"/>
              </a:rPr>
              <a:t>TTP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1160060" y="1665027"/>
            <a:ext cx="9650694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dirty="0">
                <a:latin typeface="Arial" charset="0"/>
                <a:ea typeface="Arial" charset="0"/>
                <a:cs typeface="Arial" charset="0"/>
              </a:rPr>
              <a:t>Без правильного лечения </a:t>
            </a:r>
            <a:r>
              <a:rPr lang="ru-RU" sz="2200" b="1" dirty="0">
                <a:latin typeface="Arial" charset="0"/>
                <a:ea typeface="Arial" charset="0"/>
                <a:cs typeface="Arial" charset="0"/>
              </a:rPr>
              <a:t>смертность 100</a:t>
            </a:r>
            <a:r>
              <a:rPr lang="ru-RU" sz="2200" b="1" dirty="0" smtClean="0">
                <a:latin typeface="Arial" charset="0"/>
                <a:ea typeface="Arial" charset="0"/>
                <a:cs typeface="Arial" charset="0"/>
              </a:rPr>
              <a:t>%</a:t>
            </a:r>
            <a:endParaRPr lang="en-US" sz="2200" b="1" dirty="0" smtClean="0">
              <a:latin typeface="Arial" charset="0"/>
              <a:ea typeface="Arial" charset="0"/>
              <a:cs typeface="Arial" charset="0"/>
            </a:endParaRPr>
          </a:p>
          <a:p>
            <a:endParaRPr lang="en-US" sz="2200" dirty="0">
              <a:latin typeface="Arial" charset="0"/>
              <a:ea typeface="Arial" charset="0"/>
              <a:cs typeface="Arial" charset="0"/>
            </a:endParaRPr>
          </a:p>
          <a:p>
            <a:r>
              <a:rPr lang="ru-RU" sz="2200" i="1" dirty="0" smtClean="0">
                <a:latin typeface="Arial" charset="0"/>
                <a:ea typeface="Arial" charset="0"/>
                <a:cs typeface="Arial" charset="0"/>
              </a:rPr>
              <a:t>Диагноз </a:t>
            </a:r>
            <a:r>
              <a:rPr lang="ru-RU" sz="2200" i="1" dirty="0">
                <a:latin typeface="Arial" charset="0"/>
                <a:ea typeface="Arial" charset="0"/>
                <a:cs typeface="Arial" charset="0"/>
              </a:rPr>
              <a:t>- клиническая </a:t>
            </a:r>
            <a:r>
              <a:rPr lang="en-US" sz="2200" i="1" dirty="0" smtClean="0">
                <a:latin typeface="Arial" charset="0"/>
                <a:ea typeface="Arial" charset="0"/>
                <a:cs typeface="Arial" charset="0"/>
              </a:rPr>
              <a:t>“</a:t>
            </a:r>
            <a:r>
              <a:rPr lang="ru-RU" sz="2200" b="1" i="1" dirty="0" err="1" smtClean="0">
                <a:latin typeface="Arial" charset="0"/>
                <a:ea typeface="Arial" charset="0"/>
                <a:cs typeface="Arial" charset="0"/>
              </a:rPr>
              <a:t>пентада</a:t>
            </a:r>
            <a:r>
              <a:rPr lang="en-US" sz="2200" b="1" i="1" dirty="0" smtClean="0">
                <a:latin typeface="Arial" charset="0"/>
                <a:ea typeface="Arial" charset="0"/>
                <a:cs typeface="Arial" charset="0"/>
              </a:rPr>
              <a:t>”</a:t>
            </a:r>
            <a:r>
              <a:rPr lang="ru-RU" sz="2200" i="1" dirty="0" smtClean="0">
                <a:latin typeface="Arial" charset="0"/>
                <a:ea typeface="Arial" charset="0"/>
                <a:cs typeface="Arial" charset="0"/>
              </a:rPr>
              <a:t>:</a:t>
            </a:r>
            <a:endParaRPr lang="en-US" sz="2200" i="1" dirty="0" smtClean="0">
              <a:latin typeface="Arial" charset="0"/>
              <a:ea typeface="Arial" charset="0"/>
              <a:cs typeface="Arial" charset="0"/>
            </a:endParaRPr>
          </a:p>
          <a:p>
            <a:endParaRPr lang="en-US" sz="2200" i="1" dirty="0">
              <a:latin typeface="Arial" charset="0"/>
              <a:ea typeface="Arial" charset="0"/>
              <a:cs typeface="Arial" charset="0"/>
            </a:endParaRPr>
          </a:p>
          <a:p>
            <a:pPr marL="342900" indent="-342900">
              <a:buFontTx/>
              <a:buAutoNum type="arabicPeriod"/>
            </a:pPr>
            <a:r>
              <a:rPr lang="ru-RU" sz="2200" dirty="0" smtClean="0">
                <a:latin typeface="Arial" charset="0"/>
                <a:ea typeface="Arial" charset="0"/>
                <a:cs typeface="Arial" charset="0"/>
              </a:rPr>
              <a:t>Тромбоцитопения</a:t>
            </a:r>
            <a:r>
              <a:rPr lang="en-US" sz="2200" dirty="0" smtClean="0">
                <a:latin typeface="Arial" charset="0"/>
                <a:ea typeface="Arial" charset="0"/>
                <a:cs typeface="Arial" charset="0"/>
              </a:rPr>
              <a:t> (</a:t>
            </a:r>
            <a:r>
              <a:rPr lang="ru-RU" sz="2200" dirty="0" err="1" smtClean="0">
                <a:latin typeface="Arial" charset="0"/>
                <a:ea typeface="Arial" charset="0"/>
                <a:cs typeface="Arial" charset="0"/>
              </a:rPr>
              <a:t>петехиальная</a:t>
            </a:r>
            <a:r>
              <a:rPr lang="ru-RU" sz="2200" dirty="0" smtClean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ru-RU" sz="2200" dirty="0">
                <a:latin typeface="Arial" charset="0"/>
                <a:ea typeface="Arial" charset="0"/>
                <a:cs typeface="Arial" charset="0"/>
              </a:rPr>
              <a:t>сливная </a:t>
            </a:r>
            <a:r>
              <a:rPr lang="ru-RU" sz="2200" dirty="0" smtClean="0">
                <a:latin typeface="Arial" charset="0"/>
                <a:ea typeface="Arial" charset="0"/>
                <a:cs typeface="Arial" charset="0"/>
              </a:rPr>
              <a:t>сыпь</a:t>
            </a:r>
            <a:r>
              <a:rPr lang="en-US" sz="2200" dirty="0" smtClean="0">
                <a:latin typeface="Arial" charset="0"/>
                <a:ea typeface="Arial" charset="0"/>
                <a:cs typeface="Arial" charset="0"/>
              </a:rPr>
              <a:t>), </a:t>
            </a:r>
            <a:r>
              <a:rPr lang="en-US" sz="2200" b="1" dirty="0" smtClean="0">
                <a:latin typeface="Arial" charset="0"/>
                <a:ea typeface="Arial" charset="0"/>
                <a:cs typeface="Arial" charset="0"/>
              </a:rPr>
              <a:t>N PT/ APTT</a:t>
            </a:r>
            <a:endParaRPr lang="en-US" sz="2200" b="1" dirty="0">
              <a:latin typeface="Arial" charset="0"/>
              <a:ea typeface="Arial" charset="0"/>
              <a:cs typeface="Arial" charset="0"/>
            </a:endParaRPr>
          </a:p>
          <a:p>
            <a:pPr marL="342900" indent="-342900">
              <a:buFontTx/>
              <a:buAutoNum type="arabicPeriod"/>
            </a:pPr>
            <a:endParaRPr lang="en-US" sz="2200" b="1" dirty="0" smtClean="0">
              <a:latin typeface="Arial" charset="0"/>
              <a:ea typeface="Arial" charset="0"/>
              <a:cs typeface="Arial" charset="0"/>
            </a:endParaRPr>
          </a:p>
          <a:p>
            <a:pPr marL="342900" indent="-342900">
              <a:buFontTx/>
              <a:buAutoNum type="arabicPeriod"/>
            </a:pPr>
            <a:r>
              <a:rPr lang="ru-RU" sz="2200" dirty="0" smtClean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ru-RU" sz="2200" b="1" i="1" dirty="0" smtClean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</a:rPr>
              <a:t>Нарушение </a:t>
            </a:r>
            <a:r>
              <a:rPr lang="ru-RU" sz="2200" b="1" i="1" dirty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</a:rPr>
              <a:t>Неврологического статуса: Кома, Судороги</a:t>
            </a:r>
            <a:endParaRPr lang="en-US" sz="2200" b="1" i="1" dirty="0">
              <a:solidFill>
                <a:srgbClr val="FF0000"/>
              </a:solidFill>
              <a:latin typeface="Arial" charset="0"/>
              <a:ea typeface="Arial" charset="0"/>
              <a:cs typeface="Arial" charset="0"/>
            </a:endParaRPr>
          </a:p>
          <a:p>
            <a:pPr marL="342900" indent="-342900">
              <a:buAutoNum type="arabicPeriod"/>
            </a:pPr>
            <a:endParaRPr lang="en-US" sz="2200" dirty="0" smtClean="0">
              <a:latin typeface="Arial" charset="0"/>
              <a:ea typeface="Arial" charset="0"/>
              <a:cs typeface="Arial" charset="0"/>
            </a:endParaRPr>
          </a:p>
          <a:p>
            <a:pPr marL="342900" indent="-342900">
              <a:buAutoNum type="arabicPeriod"/>
            </a:pPr>
            <a:r>
              <a:rPr lang="ru-RU" sz="2200" dirty="0" smtClean="0">
                <a:latin typeface="Arial" charset="0"/>
                <a:ea typeface="Arial" charset="0"/>
                <a:cs typeface="Arial" charset="0"/>
              </a:rPr>
              <a:t>Гемолитическая </a:t>
            </a:r>
            <a:r>
              <a:rPr lang="ru-RU" sz="2200" dirty="0">
                <a:latin typeface="Arial" charset="0"/>
                <a:ea typeface="Arial" charset="0"/>
                <a:cs typeface="Arial" charset="0"/>
              </a:rPr>
              <a:t>анемия </a:t>
            </a:r>
            <a:r>
              <a:rPr lang="ru-RU" sz="2200" dirty="0" smtClean="0">
                <a:latin typeface="Arial" charset="0"/>
                <a:ea typeface="Arial" charset="0"/>
                <a:cs typeface="Arial" charset="0"/>
              </a:rPr>
              <a:t>(</a:t>
            </a:r>
            <a:r>
              <a:rPr lang="en-US" sz="2200" b="1" dirty="0" smtClean="0">
                <a:latin typeface="Arial" charset="0"/>
                <a:ea typeface="Arial" charset="0"/>
                <a:cs typeface="Arial" charset="0"/>
              </a:rPr>
              <a:t>↑↑</a:t>
            </a:r>
            <a:r>
              <a:rPr lang="ru-RU" sz="2200" b="1" dirty="0" smtClean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200" b="1" dirty="0" smtClean="0">
                <a:latin typeface="Arial" charset="0"/>
                <a:ea typeface="Arial" charset="0"/>
                <a:cs typeface="Arial" charset="0"/>
              </a:rPr>
              <a:t>LDH</a:t>
            </a:r>
            <a:r>
              <a:rPr lang="ru-RU" sz="2200" dirty="0" smtClean="0">
                <a:latin typeface="Arial" charset="0"/>
                <a:ea typeface="Arial" charset="0"/>
                <a:cs typeface="Arial" charset="0"/>
              </a:rPr>
              <a:t>)</a:t>
            </a:r>
            <a:endParaRPr lang="en-US" sz="2200" dirty="0" smtClean="0">
              <a:latin typeface="Arial" charset="0"/>
              <a:ea typeface="Arial" charset="0"/>
              <a:cs typeface="Arial" charset="0"/>
            </a:endParaRPr>
          </a:p>
          <a:p>
            <a:pPr marL="342900" indent="-342900">
              <a:buAutoNum type="arabicPeriod"/>
            </a:pPr>
            <a:endParaRPr lang="en-US" sz="2200" dirty="0">
              <a:latin typeface="Arial" charset="0"/>
              <a:ea typeface="Arial" charset="0"/>
              <a:cs typeface="Arial" charset="0"/>
            </a:endParaRPr>
          </a:p>
          <a:p>
            <a:pPr marL="342900" indent="-342900">
              <a:buAutoNum type="arabicPeriod"/>
            </a:pPr>
            <a:r>
              <a:rPr lang="ru-RU" sz="2200" dirty="0" smtClean="0">
                <a:latin typeface="Arial" charset="0"/>
                <a:ea typeface="Arial" charset="0"/>
                <a:cs typeface="Arial" charset="0"/>
              </a:rPr>
              <a:t>Почечная недостаточность</a:t>
            </a:r>
            <a:r>
              <a:rPr lang="en-US" sz="2200" dirty="0" smtClean="0">
                <a:latin typeface="Arial" charset="0"/>
                <a:ea typeface="Arial" charset="0"/>
                <a:cs typeface="Arial" charset="0"/>
              </a:rPr>
              <a:t> (58% of patients with TTP)</a:t>
            </a:r>
          </a:p>
          <a:p>
            <a:pPr marL="342900" indent="-342900">
              <a:buAutoNum type="arabicPeriod"/>
            </a:pPr>
            <a:endParaRPr lang="en-US" sz="2200" dirty="0">
              <a:latin typeface="Arial" charset="0"/>
              <a:ea typeface="Arial" charset="0"/>
              <a:cs typeface="Arial" charset="0"/>
            </a:endParaRPr>
          </a:p>
          <a:p>
            <a:pPr marL="342900" indent="-342900">
              <a:buAutoNum type="arabicPeriod"/>
            </a:pPr>
            <a:r>
              <a:rPr lang="ru-RU" sz="2200" dirty="0" smtClean="0">
                <a:latin typeface="Arial" charset="0"/>
                <a:ea typeface="Arial" charset="0"/>
                <a:cs typeface="Arial" charset="0"/>
              </a:rPr>
              <a:t>Лихорадка</a:t>
            </a:r>
            <a:endParaRPr lang="en-US" sz="2200" dirty="0" smtClean="0">
              <a:latin typeface="Arial" charset="0"/>
              <a:ea typeface="Arial" charset="0"/>
              <a:cs typeface="Arial" charset="0"/>
            </a:endParaRPr>
          </a:p>
          <a:p>
            <a:pPr marL="342900" indent="-342900">
              <a:buAutoNum type="arabicPeriod"/>
            </a:pPr>
            <a:endParaRPr lang="en-US" sz="2200" dirty="0">
              <a:latin typeface="Arial" charset="0"/>
              <a:ea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8542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277793"/>
            <a:ext cx="10364451" cy="1632030"/>
          </a:xfrm>
        </p:spPr>
        <p:txBody>
          <a:bodyPr>
            <a:normAutofit/>
          </a:bodyPr>
          <a:lstStyle/>
          <a:p>
            <a:r>
              <a:rPr lang="en-US" sz="4800" dirty="0">
                <a:latin typeface="Arial" charset="0"/>
                <a:ea typeface="Arial" charset="0"/>
                <a:cs typeface="Arial" charset="0"/>
              </a:rPr>
              <a:t>TTP</a:t>
            </a:r>
            <a:endParaRPr lang="en-US" sz="48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8786" y="2093235"/>
            <a:ext cx="2584948" cy="388448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24467" y="2093235"/>
            <a:ext cx="4067033" cy="387967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42234" y="2093235"/>
            <a:ext cx="2985528" cy="38796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2926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roplet">
  <a:themeElements>
    <a:clrScheme name="Droplet">
      <a:dk1>
        <a:sysClr val="windowText" lastClr="000000"/>
      </a:dk1>
      <a:lt1>
        <a:sysClr val="window" lastClr="FFFFFF"/>
      </a:lt1>
      <a:dk2>
        <a:srgbClr val="355071"/>
      </a:dk2>
      <a:lt2>
        <a:srgbClr val="AABED7"/>
      </a:lt2>
      <a:accent1>
        <a:srgbClr val="2FA3EE"/>
      </a:accent1>
      <a:accent2>
        <a:srgbClr val="4BCAAD"/>
      </a:accent2>
      <a:accent3>
        <a:srgbClr val="86C157"/>
      </a:accent3>
      <a:accent4>
        <a:srgbClr val="D99C3F"/>
      </a:accent4>
      <a:accent5>
        <a:srgbClr val="CE6633"/>
      </a:accent5>
      <a:accent6>
        <a:srgbClr val="A35DD1"/>
      </a:accent6>
      <a:hlink>
        <a:srgbClr val="56BCFE"/>
      </a:hlink>
      <a:folHlink>
        <a:srgbClr val="97C5E3"/>
      </a:folHlink>
    </a:clrScheme>
    <a:fontScheme name="Droplet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roplet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130000"/>
                <a:satMod val="150000"/>
                <a:lumMod val="112000"/>
              </a:schemeClr>
            </a:gs>
            <a:gs pos="100000">
              <a:schemeClr val="phClr">
                <a:shade val="92000"/>
                <a:satMod val="140000"/>
                <a:lumMod val="11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oplet" id="{8984A317-299A-4E50-B45D-BFC9EDE2337A}" vid="{A633B6A3-9E7F-4C10-9C98-2517A3134361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Droplet</Template>
  <TotalTime>7289</TotalTime>
  <Words>1029</Words>
  <Application>Microsoft Macintosh PowerPoint</Application>
  <PresentationFormat>Widescreen</PresentationFormat>
  <Paragraphs>244</Paragraphs>
  <Slides>33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37" baseType="lpstr">
      <vt:lpstr>Calibri</vt:lpstr>
      <vt:lpstr>Tw Cen MT</vt:lpstr>
      <vt:lpstr>Arial</vt:lpstr>
      <vt:lpstr>Droplet</vt:lpstr>
      <vt:lpstr>"коагуляционные нарушения при критических состояниях/ полиорганной недостаточности. Коррекция"</vt:lpstr>
      <vt:lpstr>Ранняя точка зрения:   коагуляционные нарушения - следствие критического состояния  Аналогия: супрессия эритропоэза при сепсисе    Современные доказательства:   микроангиопатия + тромбоцитопения - "драйвер" MOF TAMOF (Thrombocytopenia-associated MOF)  Аналогия: артериальная гипотензия - "драйвер" MODS при шоке </vt:lpstr>
      <vt:lpstr>Почему это важно понимать?</vt:lpstr>
      <vt:lpstr>PowerPoint Presentation</vt:lpstr>
      <vt:lpstr>Клинические формы/ фенотипы TAMOF</vt:lpstr>
      <vt:lpstr>PowerPoint Presentation</vt:lpstr>
      <vt:lpstr>факторы риска </vt:lpstr>
      <vt:lpstr>TTP</vt:lpstr>
      <vt:lpstr>TTP</vt:lpstr>
      <vt:lpstr>Патофизиология TTP</vt:lpstr>
      <vt:lpstr>Вы видите такую клиническую картину  Q: смысл переливать СЖП (FFP)??</vt:lpstr>
      <vt:lpstr>A: #2. Есть!</vt:lpstr>
      <vt:lpstr>Лечение ТТР  Снижает смертность со 100 до 10%                         Bell WR at al.: Improved survival in thrombotic thrombocytopenic purpura-hemolytic uremic syndrome. Clinical experience in 108 patients. N Engl J Med 1991, 325:398-403.  </vt:lpstr>
      <vt:lpstr>Плазмаферез</vt:lpstr>
      <vt:lpstr>Гемолитико-уремический синдром (ГУС)</vt:lpstr>
      <vt:lpstr>Характеристика ГУС</vt:lpstr>
      <vt:lpstr>ГУС</vt:lpstr>
      <vt:lpstr>TMA (вторичная тромботическая микроангиопатия)</vt:lpstr>
      <vt:lpstr>TMA</vt:lpstr>
      <vt:lpstr>TMA treatment</vt:lpstr>
      <vt:lpstr>ДВС (DIC)/ Purpura fulminans</vt:lpstr>
      <vt:lpstr>Q: ДВС (DIC) - прокоагуляционный или гипокоагуляционный статус?</vt:lpstr>
      <vt:lpstr>  ответ:  # 1    ДВС (DIC) - Острое генерализованное тромботическое нарушение   прокоагуляционный статус !!  </vt:lpstr>
      <vt:lpstr>PowerPoint Presentation</vt:lpstr>
      <vt:lpstr>Purpura Fulminans</vt:lpstr>
      <vt:lpstr>Q: Если ДВС гиперкоагуляционный статус есть ли смысл переливать СЖП?</vt:lpstr>
      <vt:lpstr>ответ:</vt:lpstr>
      <vt:lpstr>ДВС (DIC)</vt:lpstr>
      <vt:lpstr>ДВС / Purpura fulminans</vt:lpstr>
      <vt:lpstr>Лечение ДВС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siarhei slinky</dc:creator>
  <cp:lastModifiedBy>siarhei slinky</cp:lastModifiedBy>
  <cp:revision>193</cp:revision>
  <dcterms:created xsi:type="dcterms:W3CDTF">2018-12-08T01:31:33Z</dcterms:created>
  <dcterms:modified xsi:type="dcterms:W3CDTF">2019-03-16T22:55:37Z</dcterms:modified>
</cp:coreProperties>
</file>